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4" r:id="rId3"/>
    <p:sldId id="275" r:id="rId4"/>
    <p:sldId id="276" r:id="rId5"/>
    <p:sldId id="277" r:id="rId6"/>
    <p:sldId id="279" r:id="rId7"/>
    <p:sldId id="280" r:id="rId8"/>
    <p:sldId id="284" r:id="rId9"/>
    <p:sldId id="287" r:id="rId10"/>
    <p:sldId id="286" r:id="rId11"/>
    <p:sldId id="285" r:id="rId12"/>
    <p:sldId id="281" r:id="rId13"/>
    <p:sldId id="256" r:id="rId14"/>
    <p:sldId id="259" r:id="rId16"/>
    <p:sldId id="257" r:id="rId17"/>
    <p:sldId id="288" r:id="rId18"/>
    <p:sldId id="289" r:id="rId19"/>
    <p:sldId id="282" r:id="rId20"/>
    <p:sldId id="262" r:id="rId21"/>
    <p:sldId id="273" r:id="rId22"/>
    <p:sldId id="263" r:id="rId23"/>
    <p:sldId id="264" r:id="rId24"/>
    <p:sldId id="265" r:id="rId25"/>
    <p:sldId id="267" r:id="rId26"/>
    <p:sldId id="268" r:id="rId27"/>
    <p:sldId id="283" r:id="rId28"/>
    <p:sldId id="290" r:id="rId2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582" y="102"/>
      </p:cViewPr>
      <p:guideLst>
        <p:guide orient="horz" pos="2160"/>
        <p:guide pos="2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1CB73D7-5670-49C5-9264-7F4F2B3489C8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536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945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21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indent="0"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" altLang="en-US" sz="1200" dirty="0"/>
            </a:fld>
            <a:endParaRPr lang="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072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9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6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1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31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41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1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31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41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 indent="-285750"/>
            <a:r>
              <a:rPr lang="zh-CN" altLang="zh-CN" dirty="0"/>
              <a:t>第二级</a:t>
            </a:r>
            <a:endParaRPr lang="zh-CN" altLang="zh-CN" dirty="0"/>
          </a:p>
          <a:p>
            <a:pPr lvl="2" indent="-228600"/>
            <a:r>
              <a:rPr lang="zh-CN" altLang="zh-CN" dirty="0"/>
              <a:t>第三级</a:t>
            </a:r>
            <a:endParaRPr lang="zh-CN" altLang="zh-CN" dirty="0"/>
          </a:p>
          <a:p>
            <a:pPr lvl="3" indent="-228600"/>
            <a:r>
              <a:rPr lang="zh-CN" altLang="zh-CN" dirty="0"/>
              <a:t>第四级</a:t>
            </a:r>
            <a:endParaRPr lang="zh-CN" altLang="zh-CN" dirty="0"/>
          </a:p>
          <a:p>
            <a:pPr lvl="4" indent="-228600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FEE0DC-C46F-406A-BE04-5801A59929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Relationship Id="rId3" Type="http://schemas.openxmlformats.org/officeDocument/2006/relationships/image" Target="../media/image35.GIF"/><Relationship Id="rId2" Type="http://schemas.openxmlformats.org/officeDocument/2006/relationships/image" Target="../media/image30.GI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812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矩形: 圆角 21"/>
          <p:cNvSpPr/>
          <p:nvPr/>
        </p:nvSpPr>
        <p:spPr>
          <a:xfrm>
            <a:off x="5508625" y="4200525"/>
            <a:ext cx="3240088" cy="18748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斜纹 5"/>
          <p:cNvSpPr/>
          <p:nvPr/>
        </p:nvSpPr>
        <p:spPr>
          <a:xfrm>
            <a:off x="0" y="0"/>
            <a:ext cx="1360488" cy="1422400"/>
          </a:xfrm>
          <a:prstGeom prst="diagStrip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6" name="矩形 6"/>
          <p:cNvSpPr/>
          <p:nvPr/>
        </p:nvSpPr>
        <p:spPr>
          <a:xfrm rot="-2789428">
            <a:off x="-209550" y="430213"/>
            <a:ext cx="1414463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defTabSz="913130"/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齐鲁软件大赛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7" name="文本框 8"/>
          <p:cNvSpPr txBox="1"/>
          <p:nvPr/>
        </p:nvSpPr>
        <p:spPr>
          <a:xfrm>
            <a:off x="508000" y="2541588"/>
            <a:ext cx="8405813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1" indent="0" algn="ctr" defTabSz="913130" rtl="0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                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algn="ctr" defTabSz="913130" rtl="0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——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funcode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平台的创新设计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文本框 9"/>
          <p:cNvSpPr txBox="1"/>
          <p:nvPr/>
        </p:nvSpPr>
        <p:spPr>
          <a:xfrm>
            <a:off x="5614988" y="4585970"/>
            <a:ext cx="3027362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 defTabSz="913130"/>
            <a:r>
              <a: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团队名称：</a:t>
            </a:r>
            <a:r>
              <a:rPr lang="en-US" altLang="zh-CN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ReturnKing</a:t>
            </a:r>
            <a:endParaRPr lang="en-US" altLang="zh-CN" sz="240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080" name="文本框 13"/>
          <p:cNvSpPr txBox="1"/>
          <p:nvPr/>
        </p:nvSpPr>
        <p:spPr>
          <a:xfrm>
            <a:off x="5614988" y="5226685"/>
            <a:ext cx="2732087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 defTabSz="913130"/>
            <a:r>
              <a: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答辩人：张阳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1" name="文本框 17"/>
          <p:cNvSpPr txBox="1"/>
          <p:nvPr/>
        </p:nvSpPr>
        <p:spPr>
          <a:xfrm>
            <a:off x="4479925" y="2598738"/>
            <a:ext cx="184150" cy="7699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 defTabSz="913130"/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2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449388"/>
            <a:ext cx="4060825" cy="5300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矩形 28"/>
          <p:cNvSpPr/>
          <p:nvPr/>
        </p:nvSpPr>
        <p:spPr>
          <a:xfrm>
            <a:off x="2698913" y="1940691"/>
            <a:ext cx="433965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华文行楷" pitchFamily="2" charset="-122"/>
                <a:ea typeface="华文行楷" pitchFamily="2" charset="-122"/>
                <a:cs typeface="+mn-cs"/>
                <a:sym typeface="+mn-ea"/>
              </a:rPr>
              <a:t>地下城与巫师</a:t>
            </a:r>
            <a:endParaRPr kumimoji="0" lang="zh-CN" altLang="en-US" sz="5400" b="1" i="0" u="none" strike="noStrike" kern="1200" cap="none" spc="0" normalizeH="0" baseline="0" noProof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LnTx/>
              <a:uFillTx/>
              <a:latin typeface="华文行楷" pitchFamily="2" charset="-122"/>
              <a:ea typeface="华文行楷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" y="0"/>
            <a:ext cx="9158287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988" y="3068638"/>
            <a:ext cx="2817812" cy="1874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775" y="0"/>
            <a:ext cx="3814763" cy="2144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2219841" y="706680"/>
            <a:ext cx="6373990" cy="923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>
                  <a:glow rad="127000">
                    <a:schemeClr val="accent3">
                      <a:lumMod val="65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游戏设计迭代</a:t>
            </a:r>
            <a:endParaRPr kumimoji="0" lang="zh-CN" altLang="en-US" sz="5400" b="1" i="0" u="none" strike="noStrike" kern="1200" cap="none" spc="0" normalizeH="0" baseline="0" noProof="0" dirty="0">
              <a:ln w="9525">
                <a:solidFill>
                  <a:schemeClr val="bg1"/>
                </a:solidFill>
                <a:prstDash val="solid"/>
              </a:ln>
              <a:blipFill>
                <a:blip r:embed="rId4"/>
                <a:tile tx="0" ty="0" sx="100000" sy="100000" flip="none" algn="tl"/>
              </a:blipFill>
              <a:effectLst>
                <a:glow rad="127000">
                  <a:schemeClr val="accent3">
                    <a:lumMod val="65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矩形 29"/>
          <p:cNvSpPr/>
          <p:nvPr/>
        </p:nvSpPr>
        <p:spPr>
          <a:xfrm>
            <a:off x="2959100" y="5522913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2750" y="1792288"/>
            <a:ext cx="3886200" cy="56991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52750" y="2784475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52750" y="3727450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68625" y="4651375"/>
            <a:ext cx="3783013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9" name="文本框 18"/>
          <p:cNvSpPr txBox="1"/>
          <p:nvPr>
            <p:custDataLst>
              <p:tags r:id="rId2"/>
            </p:custDataLst>
          </p:nvPr>
        </p:nvSpPr>
        <p:spPr>
          <a:xfrm>
            <a:off x="482600" y="352425"/>
            <a:ext cx="4464050" cy="10620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34" charset="0"/>
                <a:ea typeface="华文中宋" pitchFamily="2" charset="-122"/>
              </a:rPr>
              <a:t>CON</a:t>
            </a:r>
            <a:r>
              <a:rPr lang="en-US" altLang="zh-CN" sz="6000" dirty="0">
                <a:solidFill>
                  <a:srgbClr val="3F3F3F"/>
                </a:solidFill>
                <a:latin typeface="Impact" panose="020B0806030902050204" pitchFamily="34" charset="0"/>
                <a:ea typeface="华文中宋" pitchFamily="2" charset="-122"/>
              </a:rPr>
              <a:t>TENTS</a:t>
            </a:r>
            <a:endParaRPr lang="zh-CN" altLang="en-US" sz="6000" dirty="0">
              <a:solidFill>
                <a:srgbClr val="3F3F3F"/>
              </a:solidFill>
              <a:latin typeface="Impact" panose="020B0806030902050204" pitchFamily="34" charset="0"/>
              <a:ea typeface="华文中宋" pitchFamily="2" charset="-122"/>
            </a:endParaRPr>
          </a:p>
        </p:txBody>
      </p:sp>
      <p:sp>
        <p:nvSpPr>
          <p:cNvPr id="19" name="文本框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16275" y="181927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作品概述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64300" y="3713163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03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" name="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64300" y="4670425"/>
            <a:ext cx="582613" cy="584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04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3" name="椭圆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83350" y="5507038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05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4" name="文本框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16275" y="276542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制作过程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5" name="椭圆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19850" y="2759075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02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3216275" y="3727450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作品设计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3216275" y="4683125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游戏展示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3216275" y="5514975"/>
            <a:ext cx="2476500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总结回顾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" name="椭圆 11"/>
          <p:cNvSpPr/>
          <p:nvPr>
            <p:custDataLst>
              <p:tags r:id="rId9"/>
            </p:custDataLst>
          </p:nvPr>
        </p:nvSpPr>
        <p:spPr>
          <a:xfrm>
            <a:off x="6464300" y="1792288"/>
            <a:ext cx="576263" cy="576262"/>
          </a:xfrm>
          <a:prstGeom prst="ellipse">
            <a:avLst/>
          </a:prstGeom>
          <a:solidFill>
            <a:srgbClr val="262626"/>
          </a:solidFill>
          <a:ln w="9525">
            <a:noFill/>
          </a:ln>
        </p:spPr>
        <p:txBody>
          <a:bodyPr lIns="0" tIns="0" rIns="0" bIns="0" anchor="ctr"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01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  <p:bldP spid="15" grpId="0" animBg="1"/>
      <p:bldP spid="16" grpId="0" animBg="1"/>
      <p:bldP spid="17" grpId="0" animBg="1"/>
      <p:bldP spid="19" grpId="0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/>
      <p:bldP spid="28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18784" y="116770"/>
          <a:ext cx="7983855" cy="749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531"/>
                <a:gridCol w="1036955"/>
                <a:gridCol w="5754371"/>
              </a:tblGrid>
              <a:tr h="692273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怪物列表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 hMerge="1">
                  <a:tcPr>
                    <a:noFill/>
                  </a:tcPr>
                </a:tc>
                <a:tc hMerge="1">
                  <a:tcPr>
                    <a:noFill/>
                  </a:tcPr>
                </a:tc>
              </a:tr>
              <a:tr h="6891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丛林骷髅</a:t>
                      </a:r>
                      <a:endParaRPr lang="zh-CN" altLang="en-US" sz="1900" b="1" dirty="0"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</a:rPr>
                        <a:t>类型：一类           击杀难度：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💗</a:t>
                      </a:r>
                      <a:endParaRPr lang="en-US" altLang="zh-CN" sz="13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</a:endParaRPr>
                    </a:p>
                    <a:p>
                      <a:r>
                        <a:rPr lang="zh-CN" altLang="en-US" sz="13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</a:rPr>
                        <a:t>能力：通过寻找英雄发生碰撞来攻击英雄</a:t>
                      </a:r>
                      <a:endParaRPr lang="zh-CN" altLang="en-US" sz="13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</a:endParaRPr>
                    </a:p>
                  </a:txBody>
                  <a:tcPr>
                    <a:noFill/>
                  </a:tcPr>
                </a:tc>
              </a:tr>
              <a:tr h="725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盔甲骷髅</a:t>
                      </a:r>
                      <a:endParaRPr lang="zh-CN" altLang="en-US" sz="13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类型：一类           击杀难度：💗 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能力：铠甲升级版野怪，防御力加成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25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墓地骷髅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类型：一类           击杀难度：💗 💗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能力：聪明的小怪物，跑的快！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25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饥饿僵尸</a:t>
                      </a:r>
                      <a:endParaRPr lang="zh-CN" altLang="en-US" sz="13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类型：二类           击杀难度：💗💗💗</a:t>
                      </a:r>
                      <a:endParaRPr lang="en-US" altLang="zh-CN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能力：子弹攻击技能附身，攻击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++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，速度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++</a:t>
                      </a:r>
                      <a:endParaRPr lang="en-US" altLang="zh-CN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25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凶残僵尸 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类型：二类           击杀难度：💗💗💗</a:t>
                      </a:r>
                      <a:endParaRPr lang="en-US" altLang="zh-CN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能力：能力提升加成更高，可要注意躲避子弹哦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~~</a:t>
                      </a:r>
                      <a:endParaRPr lang="en-US" altLang="zh-CN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25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落雷凯诺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类型：三类           击杀难度：💗💗💗💗</a:t>
                      </a:r>
                      <a:endParaRPr lang="en-US" altLang="zh-CN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能力：武士术攻击，追住你就是砍砍砍砍砍砍</a:t>
                      </a:r>
                      <a:endParaRPr lang="zh-CN" altLang="en-US" sz="19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10384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瑟冥特克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类型：三类           击杀难度：💗💗💗💗</a:t>
                      </a:r>
                      <a:endParaRPr lang="en-US" altLang="zh-CN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能力：基于三类基本能力，拥有更敏捷的速度砍人能力</a:t>
                      </a:r>
                      <a:endParaRPr lang="zh-CN" altLang="en-US" sz="19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25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</a:rPr>
                        <a:t>武士僵尸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类型：三类           击杀难度：💗💗💗💗</a:t>
                      </a:r>
                      <a:endParaRPr lang="en-US" altLang="zh-CN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能力：基于三类基本能力，更高的防御加成</a:t>
                      </a:r>
                      <a:endParaRPr lang="zh-CN" altLang="en-US" sz="19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25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熔岩僵尸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sym typeface="+mn-ea"/>
                      </a:endParaRPr>
                    </a:p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类型：四类           击杀难度：💗💗💗💗💗</a:t>
                      </a:r>
                      <a:endParaRPr lang="en-US" altLang="zh-CN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能力：极大提升防御力生命值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433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3" y="836613"/>
            <a:ext cx="1000125" cy="6021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extraterrestial-head_81099"/>
          <p:cNvSpPr>
            <a:spLocks noChangeAspect="1"/>
          </p:cNvSpPr>
          <p:nvPr/>
        </p:nvSpPr>
        <p:spPr>
          <a:xfrm>
            <a:off x="636588" y="117475"/>
            <a:ext cx="473075" cy="609600"/>
          </a:xfrm>
          <a:custGeom>
            <a:avLst/>
            <a:gdLst/>
            <a:ahLst/>
            <a:cxnLst>
              <a:cxn ang="0">
                <a:pos x="291179" y="534238"/>
              </a:cxn>
              <a:cxn ang="0">
                <a:pos x="246337" y="556080"/>
              </a:cxn>
              <a:cxn ang="0">
                <a:pos x="201359" y="534238"/>
              </a:cxn>
              <a:cxn ang="0">
                <a:pos x="278059" y="478034"/>
              </a:cxn>
              <a:cxn ang="0">
                <a:pos x="258369" y="470797"/>
              </a:cxn>
              <a:cxn ang="0">
                <a:pos x="264659" y="499877"/>
              </a:cxn>
              <a:cxn ang="0">
                <a:pos x="218451" y="441717"/>
              </a:cxn>
              <a:cxn ang="0">
                <a:pos x="211069" y="492505"/>
              </a:cxn>
              <a:cxn ang="0">
                <a:pos x="218451" y="456190"/>
              </a:cxn>
              <a:cxn ang="0">
                <a:pos x="197669" y="470797"/>
              </a:cxn>
              <a:cxn ang="0">
                <a:pos x="287918" y="373440"/>
              </a:cxn>
              <a:cxn ang="0">
                <a:pos x="293936" y="356373"/>
              </a:cxn>
              <a:cxn ang="0">
                <a:pos x="191490" y="373167"/>
              </a:cxn>
              <a:cxn ang="0">
                <a:pos x="65105" y="311588"/>
              </a:cxn>
              <a:cxn ang="0">
                <a:pos x="65105" y="311588"/>
              </a:cxn>
              <a:cxn ang="0">
                <a:pos x="430440" y="351458"/>
              </a:cxn>
              <a:cxn ang="0">
                <a:pos x="384894" y="302439"/>
              </a:cxn>
              <a:cxn ang="0">
                <a:pos x="308298" y="351048"/>
              </a:cxn>
              <a:cxn ang="0">
                <a:pos x="366702" y="392421"/>
              </a:cxn>
              <a:cxn ang="0">
                <a:pos x="415942" y="351048"/>
              </a:cxn>
              <a:cxn ang="0">
                <a:pos x="67158" y="351048"/>
              </a:cxn>
              <a:cxn ang="0">
                <a:pos x="116809" y="392421"/>
              </a:cxn>
              <a:cxn ang="0">
                <a:pos x="174666" y="351048"/>
              </a:cxn>
              <a:cxn ang="0">
                <a:pos x="98070" y="302439"/>
              </a:cxn>
              <a:cxn ang="0">
                <a:pos x="437825" y="251788"/>
              </a:cxn>
              <a:cxn ang="0">
                <a:pos x="432762" y="163311"/>
              </a:cxn>
              <a:cxn ang="0">
                <a:pos x="398552" y="85484"/>
              </a:cxn>
              <a:cxn ang="0">
                <a:pos x="377125" y="77135"/>
              </a:cxn>
              <a:cxn ang="0">
                <a:pos x="350568" y="68935"/>
              </a:cxn>
              <a:cxn ang="0">
                <a:pos x="241551" y="14609"/>
              </a:cxn>
              <a:cxn ang="0">
                <a:pos x="46231" y="309539"/>
              </a:cxn>
              <a:cxn ang="0">
                <a:pos x="199969" y="344903"/>
              </a:cxn>
              <a:cxn ang="0">
                <a:pos x="201338" y="390098"/>
              </a:cxn>
              <a:cxn ang="0">
                <a:pos x="116809" y="407029"/>
              </a:cxn>
              <a:cxn ang="0">
                <a:pos x="48009" y="409351"/>
              </a:cxn>
              <a:cxn ang="0">
                <a:pos x="322933" y="565827"/>
              </a:cxn>
              <a:cxn ang="0">
                <a:pos x="390639" y="404845"/>
              </a:cxn>
              <a:cxn ang="0">
                <a:pos x="291884" y="387777"/>
              </a:cxn>
              <a:cxn ang="0">
                <a:pos x="271642" y="383272"/>
              </a:cxn>
              <a:cxn ang="0">
                <a:pos x="300639" y="321964"/>
              </a:cxn>
              <a:cxn ang="0">
                <a:pos x="436870" y="309129"/>
              </a:cxn>
              <a:cxn ang="0">
                <a:pos x="241551" y="14609"/>
              </a:cxn>
              <a:cxn ang="0">
                <a:pos x="461626" y="280456"/>
              </a:cxn>
              <a:cxn ang="0">
                <a:pos x="334832" y="574293"/>
              </a:cxn>
              <a:cxn ang="0">
                <a:pos x="36109" y="417816"/>
              </a:cxn>
              <a:cxn ang="0">
                <a:pos x="0" y="198668"/>
              </a:cxn>
            </a:cxnLst>
            <a:pathLst>
              <a:path w="469824" h="605451">
                <a:moveTo>
                  <a:pt x="195881" y="519842"/>
                </a:moveTo>
                <a:cubicBezTo>
                  <a:pt x="207984" y="524359"/>
                  <a:pt x="223544" y="526882"/>
                  <a:pt x="239635" y="526882"/>
                </a:cubicBezTo>
                <a:cubicBezTo>
                  <a:pt x="255727" y="526882"/>
                  <a:pt x="271287" y="524359"/>
                  <a:pt x="283257" y="519842"/>
                </a:cubicBezTo>
                <a:cubicBezTo>
                  <a:pt x="286980" y="518514"/>
                  <a:pt x="291103" y="520374"/>
                  <a:pt x="292433" y="523960"/>
                </a:cubicBezTo>
                <a:cubicBezTo>
                  <a:pt x="293763" y="527679"/>
                  <a:pt x="291901" y="531797"/>
                  <a:pt x="288310" y="533125"/>
                </a:cubicBezTo>
                <a:cubicBezTo>
                  <a:pt x="274612" y="538306"/>
                  <a:pt x="257456" y="541095"/>
                  <a:pt x="239635" y="541095"/>
                </a:cubicBezTo>
                <a:cubicBezTo>
                  <a:pt x="221815" y="541095"/>
                  <a:pt x="204526" y="538173"/>
                  <a:pt x="190961" y="533125"/>
                </a:cubicBezTo>
                <a:cubicBezTo>
                  <a:pt x="187237" y="531797"/>
                  <a:pt x="185375" y="527679"/>
                  <a:pt x="186838" y="523960"/>
                </a:cubicBezTo>
                <a:cubicBezTo>
                  <a:pt x="188168" y="520374"/>
                  <a:pt x="192291" y="518514"/>
                  <a:pt x="195881" y="519842"/>
                </a:cubicBezTo>
                <a:close/>
                <a:moveTo>
                  <a:pt x="257458" y="429814"/>
                </a:moveTo>
                <a:cubicBezTo>
                  <a:pt x="268764" y="429814"/>
                  <a:pt x="277675" y="442169"/>
                  <a:pt x="277675" y="458111"/>
                </a:cubicBezTo>
                <a:cubicBezTo>
                  <a:pt x="277675" y="461963"/>
                  <a:pt x="274483" y="465152"/>
                  <a:pt x="270493" y="465152"/>
                </a:cubicBezTo>
                <a:cubicBezTo>
                  <a:pt x="266635" y="465152"/>
                  <a:pt x="263443" y="461963"/>
                  <a:pt x="263443" y="458111"/>
                </a:cubicBezTo>
                <a:cubicBezTo>
                  <a:pt x="263443" y="449476"/>
                  <a:pt x="259453" y="443896"/>
                  <a:pt x="257458" y="443896"/>
                </a:cubicBezTo>
                <a:cubicBezTo>
                  <a:pt x="255330" y="443896"/>
                  <a:pt x="251340" y="449476"/>
                  <a:pt x="251340" y="458111"/>
                </a:cubicBezTo>
                <a:cubicBezTo>
                  <a:pt x="251340" y="466613"/>
                  <a:pt x="255330" y="472192"/>
                  <a:pt x="257458" y="472192"/>
                </a:cubicBezTo>
                <a:cubicBezTo>
                  <a:pt x="261315" y="472192"/>
                  <a:pt x="264507" y="475381"/>
                  <a:pt x="264507" y="479233"/>
                </a:cubicBezTo>
                <a:cubicBezTo>
                  <a:pt x="264507" y="483219"/>
                  <a:pt x="261315" y="486407"/>
                  <a:pt x="257458" y="486407"/>
                </a:cubicBezTo>
                <a:cubicBezTo>
                  <a:pt x="246152" y="486407"/>
                  <a:pt x="237241" y="473919"/>
                  <a:pt x="237241" y="458111"/>
                </a:cubicBezTo>
                <a:cubicBezTo>
                  <a:pt x="237241" y="442169"/>
                  <a:pt x="246152" y="429814"/>
                  <a:pt x="257458" y="429814"/>
                </a:cubicBezTo>
                <a:close/>
                <a:moveTo>
                  <a:pt x="212508" y="429814"/>
                </a:moveTo>
                <a:cubicBezTo>
                  <a:pt x="223814" y="429814"/>
                  <a:pt x="232725" y="442169"/>
                  <a:pt x="232725" y="458111"/>
                </a:cubicBezTo>
                <a:cubicBezTo>
                  <a:pt x="232725" y="473919"/>
                  <a:pt x="223814" y="486407"/>
                  <a:pt x="212508" y="486407"/>
                </a:cubicBezTo>
                <a:cubicBezTo>
                  <a:pt x="208518" y="486407"/>
                  <a:pt x="205326" y="483219"/>
                  <a:pt x="205326" y="479233"/>
                </a:cubicBezTo>
                <a:cubicBezTo>
                  <a:pt x="205326" y="475381"/>
                  <a:pt x="208518" y="472192"/>
                  <a:pt x="212508" y="472192"/>
                </a:cubicBezTo>
                <a:cubicBezTo>
                  <a:pt x="214503" y="472192"/>
                  <a:pt x="218493" y="466613"/>
                  <a:pt x="218493" y="458111"/>
                </a:cubicBezTo>
                <a:cubicBezTo>
                  <a:pt x="218493" y="449476"/>
                  <a:pt x="214503" y="443896"/>
                  <a:pt x="212508" y="443896"/>
                </a:cubicBezTo>
                <a:cubicBezTo>
                  <a:pt x="210380" y="443896"/>
                  <a:pt x="206390" y="449476"/>
                  <a:pt x="206390" y="458111"/>
                </a:cubicBezTo>
                <a:cubicBezTo>
                  <a:pt x="206390" y="461963"/>
                  <a:pt x="203198" y="465152"/>
                  <a:pt x="199340" y="465152"/>
                </a:cubicBezTo>
                <a:cubicBezTo>
                  <a:pt x="195350" y="465152"/>
                  <a:pt x="192291" y="461963"/>
                  <a:pt x="192291" y="458111"/>
                </a:cubicBezTo>
                <a:cubicBezTo>
                  <a:pt x="192291" y="442169"/>
                  <a:pt x="201069" y="429814"/>
                  <a:pt x="212508" y="429814"/>
                </a:cubicBezTo>
                <a:close/>
                <a:moveTo>
                  <a:pt x="285939" y="346769"/>
                </a:moveTo>
                <a:cubicBezTo>
                  <a:pt x="283012" y="353014"/>
                  <a:pt x="281149" y="358727"/>
                  <a:pt x="280085" y="363377"/>
                </a:cubicBezTo>
                <a:cubicBezTo>
                  <a:pt x="281282" y="363111"/>
                  <a:pt x="282613" y="363111"/>
                  <a:pt x="283943" y="363111"/>
                </a:cubicBezTo>
                <a:cubicBezTo>
                  <a:pt x="285806" y="363111"/>
                  <a:pt x="287669" y="363244"/>
                  <a:pt x="289532" y="363510"/>
                </a:cubicBezTo>
                <a:cubicBezTo>
                  <a:pt x="287669" y="358195"/>
                  <a:pt x="286472" y="352482"/>
                  <a:pt x="285939" y="346769"/>
                </a:cubicBezTo>
                <a:close/>
                <a:moveTo>
                  <a:pt x="183885" y="345706"/>
                </a:moveTo>
                <a:cubicBezTo>
                  <a:pt x="183619" y="351818"/>
                  <a:pt x="182288" y="357930"/>
                  <a:pt x="180292" y="363643"/>
                </a:cubicBezTo>
                <a:cubicBezTo>
                  <a:pt x="182288" y="363377"/>
                  <a:pt x="184284" y="363111"/>
                  <a:pt x="186280" y="363111"/>
                </a:cubicBezTo>
                <a:cubicBezTo>
                  <a:pt x="187610" y="363111"/>
                  <a:pt x="188941" y="363244"/>
                  <a:pt x="190271" y="363377"/>
                </a:cubicBezTo>
                <a:cubicBezTo>
                  <a:pt x="189207" y="358461"/>
                  <a:pt x="187211" y="352350"/>
                  <a:pt x="183885" y="345706"/>
                </a:cubicBezTo>
                <a:close/>
                <a:moveTo>
                  <a:pt x="63335" y="303191"/>
                </a:moveTo>
                <a:cubicBezTo>
                  <a:pt x="50961" y="312358"/>
                  <a:pt x="47235" y="325511"/>
                  <a:pt x="46304" y="330162"/>
                </a:cubicBezTo>
                <a:cubicBezTo>
                  <a:pt x="47102" y="332155"/>
                  <a:pt x="48699" y="336273"/>
                  <a:pt x="51094" y="341056"/>
                </a:cubicBezTo>
                <a:cubicBezTo>
                  <a:pt x="51227" y="327239"/>
                  <a:pt x="55618" y="314085"/>
                  <a:pt x="63335" y="303191"/>
                </a:cubicBezTo>
                <a:close/>
                <a:moveTo>
                  <a:pt x="406090" y="302659"/>
                </a:moveTo>
                <a:cubicBezTo>
                  <a:pt x="414206" y="313687"/>
                  <a:pt x="418730" y="327239"/>
                  <a:pt x="418730" y="341588"/>
                </a:cubicBezTo>
                <a:cubicBezTo>
                  <a:pt x="418730" y="341721"/>
                  <a:pt x="418730" y="341853"/>
                  <a:pt x="418730" y="341986"/>
                </a:cubicBezTo>
                <a:cubicBezTo>
                  <a:pt x="421391" y="336672"/>
                  <a:pt x="423121" y="332287"/>
                  <a:pt x="424052" y="330162"/>
                </a:cubicBezTo>
                <a:cubicBezTo>
                  <a:pt x="422988" y="325511"/>
                  <a:pt x="419129" y="311694"/>
                  <a:pt x="406090" y="302659"/>
                </a:cubicBezTo>
                <a:close/>
                <a:moveTo>
                  <a:pt x="374422" y="294289"/>
                </a:moveTo>
                <a:cubicBezTo>
                  <a:pt x="367104" y="294422"/>
                  <a:pt x="359121" y="295485"/>
                  <a:pt x="350472" y="297610"/>
                </a:cubicBezTo>
                <a:cubicBezTo>
                  <a:pt x="331312" y="302526"/>
                  <a:pt x="315611" y="310764"/>
                  <a:pt x="303636" y="322190"/>
                </a:cubicBezTo>
                <a:cubicBezTo>
                  <a:pt x="301241" y="328302"/>
                  <a:pt x="299910" y="334812"/>
                  <a:pt x="299910" y="341588"/>
                </a:cubicBezTo>
                <a:cubicBezTo>
                  <a:pt x="299910" y="351552"/>
                  <a:pt x="302838" y="361251"/>
                  <a:pt x="308160" y="369622"/>
                </a:cubicBezTo>
                <a:cubicBezTo>
                  <a:pt x="309091" y="370020"/>
                  <a:pt x="310023" y="370419"/>
                  <a:pt x="310954" y="370817"/>
                </a:cubicBezTo>
                <a:cubicBezTo>
                  <a:pt x="323062" y="375999"/>
                  <a:pt x="336634" y="381845"/>
                  <a:pt x="356726" y="381845"/>
                </a:cubicBezTo>
                <a:cubicBezTo>
                  <a:pt x="363245" y="381845"/>
                  <a:pt x="370297" y="381181"/>
                  <a:pt x="377616" y="379985"/>
                </a:cubicBezTo>
                <a:cubicBezTo>
                  <a:pt x="383736" y="378789"/>
                  <a:pt x="389192" y="376265"/>
                  <a:pt x="394115" y="372810"/>
                </a:cubicBezTo>
                <a:cubicBezTo>
                  <a:pt x="400900" y="363776"/>
                  <a:pt x="404626" y="352881"/>
                  <a:pt x="404626" y="341588"/>
                </a:cubicBezTo>
                <a:cubicBezTo>
                  <a:pt x="404626" y="321127"/>
                  <a:pt x="392784" y="302792"/>
                  <a:pt x="374422" y="294289"/>
                </a:cubicBezTo>
                <a:close/>
                <a:moveTo>
                  <a:pt x="95402" y="294289"/>
                </a:moveTo>
                <a:cubicBezTo>
                  <a:pt x="77040" y="302792"/>
                  <a:pt x="65331" y="321127"/>
                  <a:pt x="65331" y="341588"/>
                </a:cubicBezTo>
                <a:cubicBezTo>
                  <a:pt x="65331" y="352615"/>
                  <a:pt x="68657" y="363111"/>
                  <a:pt x="75177" y="372013"/>
                </a:cubicBezTo>
                <a:cubicBezTo>
                  <a:pt x="80233" y="375866"/>
                  <a:pt x="86088" y="378789"/>
                  <a:pt x="92741" y="379985"/>
                </a:cubicBezTo>
                <a:cubicBezTo>
                  <a:pt x="99926" y="381181"/>
                  <a:pt x="106978" y="381845"/>
                  <a:pt x="113631" y="381845"/>
                </a:cubicBezTo>
                <a:cubicBezTo>
                  <a:pt x="133589" y="381845"/>
                  <a:pt x="147294" y="375999"/>
                  <a:pt x="159402" y="370817"/>
                </a:cubicBezTo>
                <a:cubicBezTo>
                  <a:pt x="160067" y="370419"/>
                  <a:pt x="160733" y="370153"/>
                  <a:pt x="161531" y="369887"/>
                </a:cubicBezTo>
                <a:cubicBezTo>
                  <a:pt x="166986" y="361384"/>
                  <a:pt x="169914" y="351685"/>
                  <a:pt x="169914" y="341588"/>
                </a:cubicBezTo>
                <a:cubicBezTo>
                  <a:pt x="169914" y="334546"/>
                  <a:pt x="168583" y="327770"/>
                  <a:pt x="165922" y="321393"/>
                </a:cubicBezTo>
                <a:cubicBezTo>
                  <a:pt x="155277" y="311694"/>
                  <a:pt x="140508" y="302925"/>
                  <a:pt x="119751" y="297610"/>
                </a:cubicBezTo>
                <a:cubicBezTo>
                  <a:pt x="110969" y="295485"/>
                  <a:pt x="102853" y="294289"/>
                  <a:pt x="95402" y="294289"/>
                </a:cubicBezTo>
                <a:close/>
                <a:moveTo>
                  <a:pt x="387709" y="83180"/>
                </a:moveTo>
                <a:cubicBezTo>
                  <a:pt x="434565" y="122640"/>
                  <a:pt x="452536" y="185881"/>
                  <a:pt x="432569" y="240353"/>
                </a:cubicBezTo>
                <a:cubicBezTo>
                  <a:pt x="431504" y="243276"/>
                  <a:pt x="428708" y="245003"/>
                  <a:pt x="425913" y="245003"/>
                </a:cubicBezTo>
                <a:cubicBezTo>
                  <a:pt x="424981" y="245003"/>
                  <a:pt x="424182" y="244870"/>
                  <a:pt x="423384" y="244605"/>
                </a:cubicBezTo>
                <a:cubicBezTo>
                  <a:pt x="419790" y="243276"/>
                  <a:pt x="417793" y="239157"/>
                  <a:pt x="419257" y="235570"/>
                </a:cubicBezTo>
                <a:cubicBezTo>
                  <a:pt x="428043" y="211257"/>
                  <a:pt x="428708" y="184818"/>
                  <a:pt x="420988" y="158910"/>
                </a:cubicBezTo>
                <a:cubicBezTo>
                  <a:pt x="413666" y="133800"/>
                  <a:pt x="398491" y="110815"/>
                  <a:pt x="378524" y="93942"/>
                </a:cubicBezTo>
                <a:cubicBezTo>
                  <a:pt x="375595" y="91418"/>
                  <a:pt x="375196" y="86901"/>
                  <a:pt x="377725" y="83978"/>
                </a:cubicBezTo>
                <a:cubicBezTo>
                  <a:pt x="380254" y="80922"/>
                  <a:pt x="384780" y="80656"/>
                  <a:pt x="387709" y="83180"/>
                </a:cubicBezTo>
                <a:close/>
                <a:moveTo>
                  <a:pt x="347555" y="54441"/>
                </a:moveTo>
                <a:cubicBezTo>
                  <a:pt x="352882" y="57234"/>
                  <a:pt x="358475" y="60559"/>
                  <a:pt x="365000" y="65215"/>
                </a:cubicBezTo>
                <a:cubicBezTo>
                  <a:pt x="368329" y="67343"/>
                  <a:pt x="369128" y="71865"/>
                  <a:pt x="366864" y="75057"/>
                </a:cubicBezTo>
                <a:cubicBezTo>
                  <a:pt x="365533" y="77052"/>
                  <a:pt x="363269" y="78116"/>
                  <a:pt x="361005" y="78116"/>
                </a:cubicBezTo>
                <a:cubicBezTo>
                  <a:pt x="359673" y="78116"/>
                  <a:pt x="358208" y="77717"/>
                  <a:pt x="357010" y="76919"/>
                </a:cubicBezTo>
                <a:cubicBezTo>
                  <a:pt x="350884" y="72663"/>
                  <a:pt x="345824" y="69604"/>
                  <a:pt x="341030" y="67077"/>
                </a:cubicBezTo>
                <a:cubicBezTo>
                  <a:pt x="337568" y="65348"/>
                  <a:pt x="336103" y="61091"/>
                  <a:pt x="337967" y="57500"/>
                </a:cubicBezTo>
                <a:cubicBezTo>
                  <a:pt x="339698" y="54042"/>
                  <a:pt x="343960" y="52712"/>
                  <a:pt x="347555" y="54441"/>
                </a:cubicBezTo>
                <a:close/>
                <a:moveTo>
                  <a:pt x="234979" y="14216"/>
                </a:moveTo>
                <a:cubicBezTo>
                  <a:pt x="113231" y="14216"/>
                  <a:pt x="14237" y="94598"/>
                  <a:pt x="14237" y="193314"/>
                </a:cubicBezTo>
                <a:cubicBezTo>
                  <a:pt x="14237" y="218691"/>
                  <a:pt x="20624" y="243137"/>
                  <a:pt x="33264" y="266122"/>
                </a:cubicBezTo>
                <a:cubicBezTo>
                  <a:pt x="39252" y="277017"/>
                  <a:pt x="43110" y="288842"/>
                  <a:pt x="44973" y="301198"/>
                </a:cubicBezTo>
                <a:cubicBezTo>
                  <a:pt x="54553" y="289639"/>
                  <a:pt x="70121" y="280073"/>
                  <a:pt x="94204" y="280073"/>
                </a:cubicBezTo>
                <a:cubicBezTo>
                  <a:pt x="103119" y="280073"/>
                  <a:pt x="112832" y="281401"/>
                  <a:pt x="123211" y="283926"/>
                </a:cubicBezTo>
                <a:cubicBezTo>
                  <a:pt x="164458" y="294156"/>
                  <a:pt x="184816" y="317673"/>
                  <a:pt x="194529" y="335609"/>
                </a:cubicBezTo>
                <a:cubicBezTo>
                  <a:pt x="205307" y="355140"/>
                  <a:pt x="205972" y="372146"/>
                  <a:pt x="206105" y="372943"/>
                </a:cubicBezTo>
                <a:cubicBezTo>
                  <a:pt x="206105" y="375335"/>
                  <a:pt x="204908" y="377726"/>
                  <a:pt x="202912" y="379055"/>
                </a:cubicBezTo>
                <a:cubicBezTo>
                  <a:pt x="200783" y="380516"/>
                  <a:pt x="198122" y="380649"/>
                  <a:pt x="195860" y="379586"/>
                </a:cubicBezTo>
                <a:cubicBezTo>
                  <a:pt x="192666" y="377992"/>
                  <a:pt x="189606" y="377328"/>
                  <a:pt x="186280" y="377328"/>
                </a:cubicBezTo>
                <a:cubicBezTo>
                  <a:pt x="180026" y="377328"/>
                  <a:pt x="173373" y="380118"/>
                  <a:pt x="164991" y="383705"/>
                </a:cubicBezTo>
                <a:cubicBezTo>
                  <a:pt x="152350" y="389285"/>
                  <a:pt x="136516" y="396061"/>
                  <a:pt x="113631" y="396061"/>
                </a:cubicBezTo>
                <a:cubicBezTo>
                  <a:pt x="106179" y="396061"/>
                  <a:pt x="98329" y="395264"/>
                  <a:pt x="90213" y="393935"/>
                </a:cubicBezTo>
                <a:cubicBezTo>
                  <a:pt x="65464" y="389418"/>
                  <a:pt x="49497" y="368027"/>
                  <a:pt x="40582" y="351818"/>
                </a:cubicBezTo>
                <a:cubicBezTo>
                  <a:pt x="34196" y="367363"/>
                  <a:pt x="36325" y="383838"/>
                  <a:pt x="46703" y="398320"/>
                </a:cubicBezTo>
                <a:lnTo>
                  <a:pt x="155677" y="550579"/>
                </a:lnTo>
                <a:cubicBezTo>
                  <a:pt x="174172" y="576487"/>
                  <a:pt x="203045" y="591368"/>
                  <a:pt x="234979" y="591368"/>
                </a:cubicBezTo>
                <a:cubicBezTo>
                  <a:pt x="266779" y="591368"/>
                  <a:pt x="295652" y="576487"/>
                  <a:pt x="314147" y="550579"/>
                </a:cubicBezTo>
                <a:lnTo>
                  <a:pt x="423121" y="398320"/>
                </a:lnTo>
                <a:cubicBezTo>
                  <a:pt x="433366" y="383971"/>
                  <a:pt x="435628" y="367629"/>
                  <a:pt x="429375" y="352217"/>
                </a:cubicBezTo>
                <a:cubicBezTo>
                  <a:pt x="420593" y="368293"/>
                  <a:pt x="404626" y="389418"/>
                  <a:pt x="380011" y="393935"/>
                </a:cubicBezTo>
                <a:cubicBezTo>
                  <a:pt x="372027" y="395264"/>
                  <a:pt x="364177" y="396061"/>
                  <a:pt x="356726" y="396061"/>
                </a:cubicBezTo>
                <a:cubicBezTo>
                  <a:pt x="333707" y="396061"/>
                  <a:pt x="318006" y="389285"/>
                  <a:pt x="305233" y="383705"/>
                </a:cubicBezTo>
                <a:cubicBezTo>
                  <a:pt x="296983" y="380118"/>
                  <a:pt x="290330" y="377328"/>
                  <a:pt x="283943" y="377328"/>
                </a:cubicBezTo>
                <a:cubicBezTo>
                  <a:pt x="280750" y="377328"/>
                  <a:pt x="277557" y="377992"/>
                  <a:pt x="274363" y="379586"/>
                </a:cubicBezTo>
                <a:cubicBezTo>
                  <a:pt x="272101" y="380649"/>
                  <a:pt x="269440" y="380516"/>
                  <a:pt x="267444" y="379055"/>
                </a:cubicBezTo>
                <a:cubicBezTo>
                  <a:pt x="265316" y="377726"/>
                  <a:pt x="264118" y="375335"/>
                  <a:pt x="264251" y="372943"/>
                </a:cubicBezTo>
                <a:cubicBezTo>
                  <a:pt x="264251" y="372146"/>
                  <a:pt x="265049" y="355140"/>
                  <a:pt x="275694" y="335609"/>
                </a:cubicBezTo>
                <a:cubicBezTo>
                  <a:pt x="279420" y="328700"/>
                  <a:pt x="284742" y="321127"/>
                  <a:pt x="292193" y="313554"/>
                </a:cubicBezTo>
                <a:cubicBezTo>
                  <a:pt x="292326" y="313554"/>
                  <a:pt x="292326" y="313421"/>
                  <a:pt x="292459" y="313288"/>
                </a:cubicBezTo>
                <a:cubicBezTo>
                  <a:pt x="304434" y="301463"/>
                  <a:pt x="321865" y="290170"/>
                  <a:pt x="347146" y="283926"/>
                </a:cubicBezTo>
                <a:cubicBezTo>
                  <a:pt x="357391" y="281401"/>
                  <a:pt x="367237" y="280073"/>
                  <a:pt x="376152" y="280073"/>
                </a:cubicBezTo>
                <a:cubicBezTo>
                  <a:pt x="399836" y="280073"/>
                  <a:pt x="415404" y="289373"/>
                  <a:pt x="424984" y="300799"/>
                </a:cubicBezTo>
                <a:cubicBezTo>
                  <a:pt x="426847" y="288576"/>
                  <a:pt x="430705" y="276884"/>
                  <a:pt x="436693" y="266122"/>
                </a:cubicBezTo>
                <a:cubicBezTo>
                  <a:pt x="449200" y="243137"/>
                  <a:pt x="455587" y="218691"/>
                  <a:pt x="455587" y="193314"/>
                </a:cubicBezTo>
                <a:cubicBezTo>
                  <a:pt x="455587" y="94598"/>
                  <a:pt x="356593" y="14216"/>
                  <a:pt x="234979" y="14216"/>
                </a:cubicBezTo>
                <a:close/>
                <a:moveTo>
                  <a:pt x="234979" y="0"/>
                </a:moveTo>
                <a:cubicBezTo>
                  <a:pt x="364443" y="0"/>
                  <a:pt x="469824" y="86759"/>
                  <a:pt x="469824" y="193314"/>
                </a:cubicBezTo>
                <a:cubicBezTo>
                  <a:pt x="469824" y="221082"/>
                  <a:pt x="462905" y="247920"/>
                  <a:pt x="449067" y="272898"/>
                </a:cubicBezTo>
                <a:cubicBezTo>
                  <a:pt x="437358" y="294289"/>
                  <a:pt x="434830" y="319798"/>
                  <a:pt x="441882" y="345042"/>
                </a:cubicBezTo>
                <a:cubicBezTo>
                  <a:pt x="450664" y="365370"/>
                  <a:pt x="448136" y="387824"/>
                  <a:pt x="434697" y="406557"/>
                </a:cubicBezTo>
                <a:lnTo>
                  <a:pt x="325723" y="558817"/>
                </a:lnTo>
                <a:cubicBezTo>
                  <a:pt x="304567" y="588445"/>
                  <a:pt x="271436" y="605451"/>
                  <a:pt x="234979" y="605451"/>
                </a:cubicBezTo>
                <a:cubicBezTo>
                  <a:pt x="198388" y="605451"/>
                  <a:pt x="165390" y="588445"/>
                  <a:pt x="144101" y="558817"/>
                </a:cubicBezTo>
                <a:lnTo>
                  <a:pt x="35127" y="406557"/>
                </a:lnTo>
                <a:cubicBezTo>
                  <a:pt x="21688" y="387824"/>
                  <a:pt x="19160" y="365370"/>
                  <a:pt x="28075" y="345042"/>
                </a:cubicBezTo>
                <a:cubicBezTo>
                  <a:pt x="34994" y="319798"/>
                  <a:pt x="32466" y="294289"/>
                  <a:pt x="20757" y="272898"/>
                </a:cubicBezTo>
                <a:cubicBezTo>
                  <a:pt x="7052" y="247920"/>
                  <a:pt x="0" y="221082"/>
                  <a:pt x="0" y="193314"/>
                </a:cubicBezTo>
                <a:cubicBezTo>
                  <a:pt x="0" y="86759"/>
                  <a:pt x="105381" y="0"/>
                  <a:pt x="234979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80401" y="173364"/>
          <a:ext cx="8563610" cy="6658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223"/>
                <a:gridCol w="511514"/>
                <a:gridCol w="6516860"/>
              </a:tblGrid>
              <a:tr h="655320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装备列表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 hMerge="1">
                  <a:tcPr>
                    <a:noFill/>
                  </a:tcPr>
                </a:tc>
                <a:tc hMerge="1">
                  <a:tcPr>
                    <a:noFill/>
                  </a:tcPr>
                </a:tc>
              </a:tr>
              <a:tr h="4229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弓箭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</a:rPr>
                        <a:t>增加攻击力（</a:t>
                      </a:r>
                      <a:r>
                        <a:rPr lang="en-US" altLang="zh-CN" sz="13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</a:rPr>
                        <a:t>3</a:t>
                      </a:r>
                      <a:r>
                        <a:rPr lang="zh-CN" altLang="en-US" sz="13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</a:rPr>
                        <a:t>）</a:t>
                      </a:r>
                      <a:endParaRPr lang="zh-CN" altLang="en-US" sz="13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</a:endParaRPr>
                    </a:p>
                  </a:txBody>
                  <a:tcPr>
                    <a:noFill/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</a:rPr>
                        <a:t>高杯圣酒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增加魔法力（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20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+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法力值（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20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 面包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增加攻击力（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3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+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生命值（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20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717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</a:rPr>
                        <a:t>披风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增加魔法力（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7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+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魔法值（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10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+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生命值（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16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+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防御（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10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</a:rPr>
                        <a:t>饼干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增加暴击（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4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+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攻击速度（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.1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</a:rPr>
                        <a:t>命运蓝宝石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b="1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增加魔法力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10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+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魔法值（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30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</a:rPr>
                        <a:t>金蛋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增加暴击（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）+魔法值（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10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）+攻击（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）+法术力（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5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</a:rPr>
                        <a:t>生命药水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增加生命值（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30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法术药水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增加魔法值（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30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77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项链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增加攻击（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）+法术力（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8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）+防御力（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5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）+攻击速度（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.3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 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手镯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增加法术力（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10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）+魔法值（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10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）+攻击力（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画卷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增加法术力（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10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）+暴击（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3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4737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防护盾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加防御力（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10</a:t>
                      </a:r>
                      <a:r>
                        <a:rPr lang="zh-CN" altLang="en-US" sz="190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武士剑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加攻击力（</a:t>
                      </a:r>
                      <a:r>
                        <a:rPr lang="en-US" altLang="zh-CN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10</a:t>
                      </a:r>
                      <a:r>
                        <a:rPr lang="zh-CN" altLang="en-US" sz="1900" dirty="0">
                          <a:solidFill>
                            <a:schemeClr val="accent3">
                              <a:lumMod val="85000"/>
                            </a:schemeClr>
                          </a:solidFill>
                          <a:latin typeface="华文新魏" charset="-122"/>
                          <a:ea typeface="华文新魏" charset="-122"/>
                          <a:cs typeface="华文新魏" charset="-122"/>
                          <a:sym typeface="+mn-ea"/>
                        </a:rPr>
                        <a:t>）</a:t>
                      </a:r>
                      <a:endParaRPr lang="zh-CN" altLang="en-US" sz="1900" dirty="0">
                        <a:solidFill>
                          <a:schemeClr val="accent3">
                            <a:lumMod val="85000"/>
                          </a:schemeClr>
                        </a:solidFill>
                        <a:latin typeface="华文新魏" charset="-122"/>
                        <a:ea typeface="华文新魏" charset="-122"/>
                        <a:cs typeface="华文新魏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638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69950"/>
            <a:ext cx="476250" cy="44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75" y="4014788"/>
            <a:ext cx="39052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1200150"/>
            <a:ext cx="419100" cy="514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3595688"/>
            <a:ext cx="447675" cy="523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1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138" y="5334000"/>
            <a:ext cx="533400" cy="438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2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138" y="6296025"/>
            <a:ext cx="485775" cy="561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3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2475" y="2420938"/>
            <a:ext cx="419100" cy="46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4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475" y="1714500"/>
            <a:ext cx="40957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5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00" y="2047875"/>
            <a:ext cx="419100" cy="438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6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2475" y="2806700"/>
            <a:ext cx="400050" cy="46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7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1525" y="3263900"/>
            <a:ext cx="361950" cy="44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8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4443413"/>
            <a:ext cx="342900" cy="438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9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7713" y="4881563"/>
            <a:ext cx="457200" cy="485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00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8500" y="5734050"/>
            <a:ext cx="504825" cy="561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0"/>
            <a:ext cx="9166225" cy="6858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06119" y="280678"/>
          <a:ext cx="7731760" cy="5959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105"/>
                <a:gridCol w="4097655"/>
              </a:tblGrid>
              <a:tr h="70548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sym typeface="+mn-ea"/>
                        </a:rPr>
                        <a:t>武器列表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 hMerge="1">
                  <a:tcPr>
                    <a:noFill/>
                  </a:tcPr>
                </a:tc>
              </a:tr>
              <a:tr h="2078355"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</a:tr>
              <a:tr h="475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气泡魔杖</a:t>
                      </a:r>
                      <a:endParaRPr lang="zh-CN" altLang="en-US" sz="19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水果法杖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>
                    <a:noFill/>
                  </a:tcPr>
                </a:tc>
              </a:tr>
              <a:tr h="2263775"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火球法杖</a:t>
                      </a:r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  <a:sym typeface="+mn-ea"/>
                        </a:rPr>
                        <a:t>激光法杖</a:t>
                      </a:r>
                      <a:endParaRPr lang="zh-CN" altLang="en-US" sz="13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8435" name="图片 10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3" y="3798888"/>
            <a:ext cx="3455987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6" name="图片 12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3" y="1112838"/>
            <a:ext cx="3457575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13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3" y="1112838"/>
            <a:ext cx="3457575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图片 14" descr="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75" y="3754438"/>
            <a:ext cx="3457575" cy="187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" y="0"/>
            <a:ext cx="9166225" cy="6858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27088" y="233363"/>
          <a:ext cx="7477125" cy="600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251"/>
                <a:gridCol w="3877073"/>
              </a:tblGrid>
              <a:tr h="662971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sym typeface="+mn-ea"/>
                        </a:rPr>
                        <a:t>敌人</a:t>
                      </a:r>
                      <a:r>
                        <a:rPr lang="en-US" altLang="zh-CN" sz="3600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sym typeface="+mn-ea"/>
                        </a:rPr>
                        <a:t>BOSS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 hMerge="1">
                  <a:tcPr>
                    <a:noFill/>
                  </a:tcPr>
                </a:tc>
              </a:tr>
              <a:tr h="2400063"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</a:tr>
              <a:tr h="2944496"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0495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1196975"/>
            <a:ext cx="3457575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6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75" y="1196975"/>
            <a:ext cx="3457575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3357563"/>
            <a:ext cx="3487737" cy="2673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8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250" y="3322638"/>
            <a:ext cx="3457575" cy="2708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" y="0"/>
            <a:ext cx="9166225" cy="6858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33438" y="692150"/>
          <a:ext cx="7477125" cy="5113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251"/>
                <a:gridCol w="3877073"/>
              </a:tblGrid>
              <a:tr h="79205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sym typeface="+mn-ea"/>
                        </a:rPr>
                        <a:t>法术攻击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 hMerge="1">
                  <a:tcPr>
                    <a:noFill/>
                  </a:tcPr>
                </a:tc>
              </a:tr>
              <a:tr h="2217229"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</a:tr>
              <a:tr h="2103071"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 w="9525"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glow rad="381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22543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700213"/>
            <a:ext cx="3457575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4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88" y="1700213"/>
            <a:ext cx="3457575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63" y="3789363"/>
            <a:ext cx="3457575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6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788" y="3789363"/>
            <a:ext cx="3457575" cy="187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矩形 29"/>
          <p:cNvSpPr/>
          <p:nvPr/>
        </p:nvSpPr>
        <p:spPr>
          <a:xfrm>
            <a:off x="2959100" y="5522913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2750" y="1792288"/>
            <a:ext cx="3886200" cy="56991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52750" y="2784475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52750" y="3727450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68625" y="4651375"/>
            <a:ext cx="3783013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9" name="文本框 18"/>
          <p:cNvSpPr txBox="1"/>
          <p:nvPr>
            <p:custDataLst>
              <p:tags r:id="rId2"/>
            </p:custDataLst>
          </p:nvPr>
        </p:nvSpPr>
        <p:spPr>
          <a:xfrm>
            <a:off x="482600" y="352425"/>
            <a:ext cx="4464050" cy="10620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34" charset="0"/>
                <a:ea typeface="华文中宋" pitchFamily="2" charset="-122"/>
              </a:rPr>
              <a:t>CON</a:t>
            </a:r>
            <a:r>
              <a:rPr lang="en-US" altLang="zh-CN" sz="6000" dirty="0">
                <a:solidFill>
                  <a:srgbClr val="3F3F3F"/>
                </a:solidFill>
                <a:latin typeface="Impact" panose="020B0806030902050204" pitchFamily="34" charset="0"/>
                <a:ea typeface="华文中宋" pitchFamily="2" charset="-122"/>
              </a:rPr>
              <a:t>TENTS</a:t>
            </a:r>
            <a:endParaRPr lang="zh-CN" altLang="en-US" sz="6000" dirty="0">
              <a:solidFill>
                <a:srgbClr val="3F3F3F"/>
              </a:solidFill>
              <a:latin typeface="Impact" panose="020B0806030902050204" pitchFamily="34" charset="0"/>
              <a:ea typeface="华文中宋" pitchFamily="2" charset="-122"/>
            </a:endParaRPr>
          </a:p>
        </p:txBody>
      </p:sp>
      <p:sp>
        <p:nvSpPr>
          <p:cNvPr id="19" name="文本框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16275" y="181927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作品概述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64300" y="3713163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03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" name="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64300" y="4670425"/>
            <a:ext cx="582613" cy="584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04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3" name="椭圆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83350" y="5507038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05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4" name="文本框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16275" y="276542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制作过程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5" name="椭圆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19850" y="2759075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02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3216275" y="3727450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作品设计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3216275" y="4683125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游戏展示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3216275" y="5514975"/>
            <a:ext cx="2476500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总结回顾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" name="椭圆 11"/>
          <p:cNvSpPr/>
          <p:nvPr>
            <p:custDataLst>
              <p:tags r:id="rId9"/>
            </p:custDataLst>
          </p:nvPr>
        </p:nvSpPr>
        <p:spPr>
          <a:xfrm>
            <a:off x="6464300" y="1792288"/>
            <a:ext cx="576263" cy="576262"/>
          </a:xfrm>
          <a:prstGeom prst="ellipse">
            <a:avLst/>
          </a:prstGeom>
          <a:solidFill>
            <a:srgbClr val="262626"/>
          </a:solidFill>
          <a:ln w="9525">
            <a:noFill/>
          </a:ln>
        </p:spPr>
        <p:txBody>
          <a:bodyPr lIns="0" tIns="0" rIns="0" bIns="0" anchor="ctr"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01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  <p:bldP spid="15" grpId="0" animBg="1"/>
      <p:bldP spid="16" grpId="0" animBg="1"/>
      <p:bldP spid="17" grpId="0" animBg="1"/>
      <p:bldP spid="19" grpId="0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/>
      <p:bldP spid="28" grpId="0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0"/>
            <a:ext cx="914717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图片 3"/>
          <p:cNvPicPr>
            <a:picLocks noChangeAspect="1"/>
          </p:cNvPicPr>
          <p:nvPr/>
        </p:nvPicPr>
        <p:blipFill>
          <a:blip r:embed="rId2"/>
          <a:srcRect l="389" r="432"/>
          <a:stretch>
            <a:fillRect/>
          </a:stretch>
        </p:blipFill>
        <p:spPr>
          <a:xfrm>
            <a:off x="9525" y="0"/>
            <a:ext cx="9140825" cy="7258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图片 4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7937"/>
            <a:ext cx="9147175" cy="6867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矩形 29"/>
          <p:cNvSpPr/>
          <p:nvPr/>
        </p:nvSpPr>
        <p:spPr>
          <a:xfrm>
            <a:off x="2959100" y="5522913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2750" y="1792288"/>
            <a:ext cx="3886200" cy="56991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52750" y="2784475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52750" y="3727450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68625" y="4651375"/>
            <a:ext cx="3783013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3" name="文本框 18"/>
          <p:cNvSpPr txBox="1"/>
          <p:nvPr>
            <p:custDataLst>
              <p:tags r:id="rId2"/>
            </p:custDataLst>
          </p:nvPr>
        </p:nvSpPr>
        <p:spPr>
          <a:xfrm>
            <a:off x="482600" y="352425"/>
            <a:ext cx="4464050" cy="10620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34" charset="0"/>
                <a:ea typeface="华文中宋" pitchFamily="2" charset="-122"/>
              </a:rPr>
              <a:t>CON</a:t>
            </a:r>
            <a:r>
              <a:rPr lang="en-US" altLang="zh-CN" sz="6000" dirty="0">
                <a:solidFill>
                  <a:srgbClr val="3F3F3F"/>
                </a:solidFill>
                <a:latin typeface="Impact" panose="020B0806030902050204" pitchFamily="34" charset="0"/>
                <a:ea typeface="华文中宋" pitchFamily="2" charset="-122"/>
              </a:rPr>
              <a:t>TENTS</a:t>
            </a:r>
            <a:endParaRPr lang="zh-CN" altLang="en-US" sz="6000" dirty="0">
              <a:solidFill>
                <a:srgbClr val="3F3F3F"/>
              </a:solidFill>
              <a:latin typeface="Impact" panose="020B0806030902050204" pitchFamily="34" charset="0"/>
              <a:ea typeface="华文中宋" pitchFamily="2" charset="-122"/>
            </a:endParaRPr>
          </a:p>
        </p:txBody>
      </p:sp>
      <p:sp>
        <p:nvSpPr>
          <p:cNvPr id="19" name="文本框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16275" y="181927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作品概述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64300" y="3713163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" name="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64300" y="4670425"/>
            <a:ext cx="582613" cy="584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3" name="椭圆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83350" y="5507038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4" name="文本框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16275" y="276542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制作过程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5" name="椭圆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19850" y="2759075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3216275" y="3706813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作品设计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3216275" y="4683125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游戏展示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3216275" y="5514975"/>
            <a:ext cx="2476500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总结回顾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" name="椭圆 11"/>
          <p:cNvSpPr/>
          <p:nvPr>
            <p:custDataLst>
              <p:tags r:id="rId9"/>
            </p:custDataLst>
          </p:nvPr>
        </p:nvSpPr>
        <p:spPr>
          <a:xfrm>
            <a:off x="6464300" y="1792288"/>
            <a:ext cx="576263" cy="576262"/>
          </a:xfrm>
          <a:prstGeom prst="ellipse">
            <a:avLst/>
          </a:prstGeom>
          <a:solidFill>
            <a:srgbClr val="262626"/>
          </a:solidFill>
          <a:ln w="9525">
            <a:noFill/>
          </a:ln>
        </p:spPr>
        <p:txBody>
          <a:bodyPr lIns="0" tIns="0" rIns="0" bIns="0" anchor="ctr"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01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  <p:bldP spid="15" grpId="0" animBg="1"/>
      <p:bldP spid="16" grpId="0" animBg="1"/>
      <p:bldP spid="17" grpId="0" animBg="1"/>
      <p:bldP spid="19" grpId="0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/>
      <p:bldP spid="28" grpId="0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112" y="-19050"/>
            <a:ext cx="9559925" cy="7181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3131899" y="4200531"/>
            <a:ext cx="403228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PS:</a:t>
            </a:r>
            <a:r>
              <a:rPr kumimoji="0" lang="zh-CN" altLang="en-US" sz="2000" b="1" i="0" u="none" strike="noStrike" kern="1200" cap="none" spc="0" normalizeH="0" baseline="0" noProof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游戏中按回车键进行翻页操作</a:t>
            </a:r>
            <a:endParaRPr kumimoji="0" lang="zh-CN" altLang="en-US" sz="2000" b="1" i="0" u="none" strike="noStrike" kern="1200" cap="none" spc="0" normalizeH="0" baseline="0" noProof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图片 3"/>
          <p:cNvPicPr>
            <a:picLocks noChangeAspect="1"/>
          </p:cNvPicPr>
          <p:nvPr/>
        </p:nvPicPr>
        <p:blipFill>
          <a:blip r:embed="rId1"/>
          <a:srcRect l="378" t="-201" r="201" b="201"/>
          <a:stretch>
            <a:fillRect/>
          </a:stretch>
        </p:blipFill>
        <p:spPr>
          <a:xfrm>
            <a:off x="-244475" y="-238125"/>
            <a:ext cx="9409113" cy="709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2863440" y="1542144"/>
            <a:ext cx="3538149" cy="923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BOSS</a:t>
            </a:r>
            <a:r>
              <a:rPr kumimoji="0" lang="zh-CN" altLang="en-US" sz="54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房间</a:t>
            </a:r>
            <a:endParaRPr kumimoji="0" lang="zh-CN" altLang="en-US" sz="5400" b="1" i="0" u="none" strike="noStrike" kern="1200" cap="none" spc="0" normalizeH="0" baseline="0" noProof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51657" y="5301132"/>
            <a:ext cx="29546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宝箱房间</a:t>
            </a:r>
            <a:endParaRPr kumimoji="0" lang="zh-CN" altLang="en-US" sz="5400" b="1" i="0" u="none" strike="noStrike" kern="1200" cap="none" spc="0" normalizeH="0" baseline="0" noProof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4563" y="3683248"/>
            <a:ext cx="1980028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用钥匙打开宝箱</a:t>
            </a:r>
            <a:endParaRPr kumimoji="0" lang="zh-CN" altLang="en-US" sz="2000" b="1" i="0" u="none" strike="noStrike" kern="1200" cap="none" spc="0" normalizeH="0" baseline="0" noProof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0"/>
            <a:ext cx="90043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" y="44450"/>
            <a:ext cx="90392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741194" y="2060920"/>
            <a:ext cx="7528022" cy="58477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不断裂变的一种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BOSS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，击败他取得胜利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0"/>
            <a:ext cx="90043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" y="0"/>
            <a:ext cx="90963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873444" y="5661162"/>
            <a:ext cx="72635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如果你被怪物打死了，那么重新开始游戏继续战斗吧</a:t>
            </a:r>
            <a:endParaRPr kumimoji="0" lang="zh-CN" altLang="en-US" sz="2400" b="0" i="0" u="none" strike="noStrike" kern="1200" cap="none" spc="0" normalizeH="0" baseline="0" noProof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矩形 29"/>
          <p:cNvSpPr/>
          <p:nvPr/>
        </p:nvSpPr>
        <p:spPr>
          <a:xfrm>
            <a:off x="2959100" y="5522913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2750" y="1792288"/>
            <a:ext cx="3886200" cy="56991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52750" y="2784475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52750" y="3727450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68625" y="4651375"/>
            <a:ext cx="3783013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799" name="文本框 18"/>
          <p:cNvSpPr txBox="1"/>
          <p:nvPr>
            <p:custDataLst>
              <p:tags r:id="rId2"/>
            </p:custDataLst>
          </p:nvPr>
        </p:nvSpPr>
        <p:spPr>
          <a:xfrm>
            <a:off x="482600" y="352425"/>
            <a:ext cx="4464050" cy="10620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34" charset="0"/>
                <a:ea typeface="华文中宋" pitchFamily="2" charset="-122"/>
              </a:rPr>
              <a:t>CON</a:t>
            </a:r>
            <a:r>
              <a:rPr lang="en-US" altLang="zh-CN" sz="6000" dirty="0">
                <a:solidFill>
                  <a:srgbClr val="3F3F3F"/>
                </a:solidFill>
                <a:latin typeface="Impact" panose="020B0806030902050204" pitchFamily="34" charset="0"/>
                <a:ea typeface="华文中宋" pitchFamily="2" charset="-122"/>
              </a:rPr>
              <a:t>TENTS</a:t>
            </a:r>
            <a:endParaRPr lang="zh-CN" altLang="en-US" sz="6000" dirty="0">
              <a:solidFill>
                <a:srgbClr val="3F3F3F"/>
              </a:solidFill>
              <a:latin typeface="Impact" panose="020B0806030902050204" pitchFamily="34" charset="0"/>
              <a:ea typeface="华文中宋" pitchFamily="2" charset="-122"/>
            </a:endParaRPr>
          </a:p>
        </p:txBody>
      </p:sp>
      <p:sp>
        <p:nvSpPr>
          <p:cNvPr id="19" name="文本框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16275" y="181927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作品概述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64300" y="3713163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03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" name="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64300" y="4670425"/>
            <a:ext cx="582613" cy="584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04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3" name="椭圆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83350" y="5507038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05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4" name="文本框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16275" y="276542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制作过程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5" name="椭圆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19850" y="2759075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02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3216275" y="3727450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作品设计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3216275" y="4683125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游戏展示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3216275" y="5514975"/>
            <a:ext cx="2476500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总结回顾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" name="椭圆 11"/>
          <p:cNvSpPr/>
          <p:nvPr>
            <p:custDataLst>
              <p:tags r:id="rId9"/>
            </p:custDataLst>
          </p:nvPr>
        </p:nvSpPr>
        <p:spPr>
          <a:xfrm>
            <a:off x="6464300" y="1792288"/>
            <a:ext cx="576263" cy="576262"/>
          </a:xfrm>
          <a:prstGeom prst="ellipse">
            <a:avLst/>
          </a:prstGeom>
          <a:solidFill>
            <a:srgbClr val="262626"/>
          </a:solidFill>
          <a:ln w="9525">
            <a:noFill/>
          </a:ln>
        </p:spPr>
        <p:txBody>
          <a:bodyPr lIns="0" tIns="0" rIns="0" bIns="0" anchor="ctr"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01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  <p:bldP spid="15" grpId="0" animBg="1"/>
      <p:bldP spid="16" grpId="0" animBg="1"/>
      <p:bldP spid="17" grpId="0" animBg="1"/>
      <p:bldP spid="19" grpId="0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/>
      <p:bldP spid="28" grpId="0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5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1012" y="0"/>
            <a:ext cx="96742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标题 4"/>
          <p:cNvSpPr txBox="1"/>
          <p:nvPr/>
        </p:nvSpPr>
        <p:spPr>
          <a:xfrm>
            <a:off x="960438" y="895350"/>
            <a:ext cx="2851150" cy="4746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Impact MT Std" pitchFamily="34" charset="0"/>
                <a:ea typeface="微软雅黑" panose="020B0503020204020204" pitchFamily="34" charset="-122"/>
                <a:cs typeface="+mj-cs"/>
                <a:sym typeface="+mn-ea"/>
              </a:rPr>
              <a:t>结束语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Impact MT Std" pitchFamily="34" charset="0"/>
              <a:ea typeface="微软雅黑" panose="020B0503020204020204" pitchFamily="34" charset="-122"/>
              <a:cs typeface="+mj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Impact MT Std" pitchFamily="34" charset="0"/>
                <a:ea typeface="微软雅黑" panose="020B0503020204020204" pitchFamily="34" charset="-122"/>
                <a:cs typeface="+mj-cs"/>
                <a:sym typeface="+mn-ea"/>
              </a:rPr>
              <a:t>CONCLUSION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Impact MT Std" pitchFamily="34" charset="0"/>
              <a:ea typeface="微软雅黑" panose="020B0503020204020204" pitchFamily="34" charset="-122"/>
              <a:cs typeface="+mj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Impact MT Std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59225" y="625475"/>
            <a:ext cx="5184775" cy="101441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每一个成功者都有一个开始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勇于开始，才能找到成功的路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8" name="斜纹 17"/>
          <p:cNvSpPr/>
          <p:nvPr/>
        </p:nvSpPr>
        <p:spPr>
          <a:xfrm>
            <a:off x="0" y="0"/>
            <a:ext cx="1360488" cy="1422400"/>
          </a:xfrm>
          <a:prstGeom prst="diagStrip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869" name="矩形 6"/>
          <p:cNvSpPr/>
          <p:nvPr/>
        </p:nvSpPr>
        <p:spPr>
          <a:xfrm rot="-2789428">
            <a:off x="-209550" y="430213"/>
            <a:ext cx="1414463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defTabSz="913130"/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齐鲁软件大赛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矩形 4"/>
          <p:cNvSpPr/>
          <p:nvPr/>
        </p:nvSpPr>
        <p:spPr>
          <a:xfrm>
            <a:off x="522288" y="2687638"/>
            <a:ext cx="8856662" cy="40941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💗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地下城与巫师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是一款角色扮演、卷轴式横版过关单机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2D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游戏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💗 继承了街机冒险游戏的特色，以角色攻击怪物成长为中心</a:t>
            </a: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随装备属性的加成与等级改变，巫师将拥有更为强大的攻击能力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💗 无尽的地图、无限的关卡、无尽的激战、无限的时间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💗 怪物和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Boss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都设有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A*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寻路算法以此来找到最短路径攻击并且靠近你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endParaRPr lang="zh-CN" altLang="en-US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💗 地图、怪物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Boss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、装备物品掉落等随机生成、玩法多样、形成方式多样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endParaRPr lang="en-US" altLang="zh-CN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玩法多样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情节丰富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尽情跟随我感受这无尽地下城挑战吧！</a:t>
            </a:r>
            <a:r>
              <a:rPr lang="en-US" altLang="zh-CN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 </a:t>
            </a:r>
            <a:r>
              <a:rPr lang="zh-CN" altLang="en-US" sz="2000" dirty="0">
                <a:solidFill>
                  <a:srgbClr val="F2F2F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zh-CN" altLang="en-US" sz="2000" dirty="0">
              <a:solidFill>
                <a:srgbClr val="F2F2F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818" y="956835"/>
            <a:ext cx="6373992" cy="923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>
                  <a:glow rad="127000">
                    <a:schemeClr val="accent3">
                      <a:lumMod val="65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游戏特色简述</a:t>
            </a:r>
            <a:endParaRPr kumimoji="0" lang="zh-CN" altLang="en-US" sz="5400" b="1" i="0" u="none" strike="noStrike" kern="1200" cap="none" spc="0" normalizeH="0" baseline="0" noProof="0" dirty="0">
              <a:ln w="9525">
                <a:solidFill>
                  <a:schemeClr val="bg1"/>
                </a:solidFill>
                <a:prstDash val="solid"/>
              </a:ln>
              <a:blipFill>
                <a:blip r:embed="rId2"/>
                <a:tile tx="0" ty="0" sx="100000" sy="100000" flip="none" algn="tl"/>
              </a:blipFill>
              <a:effectLst>
                <a:glow rad="127000">
                  <a:schemeClr val="accent3">
                    <a:lumMod val="65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512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2" y="-242887"/>
            <a:ext cx="2808287" cy="294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123842" y="946452"/>
            <a:ext cx="637399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>
                  <a:glow rad="127000">
                    <a:schemeClr val="accent3">
                      <a:lumMod val="65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开发特色简述</a:t>
            </a:r>
            <a:endParaRPr kumimoji="0" lang="zh-CN" altLang="en-US" sz="5400" b="1" i="0" u="none" strike="noStrike" kern="1200" cap="none" spc="0" normalizeH="0" baseline="0" noProof="0" dirty="0">
              <a:ln w="9525">
                <a:solidFill>
                  <a:schemeClr val="bg1"/>
                </a:solidFill>
                <a:prstDash val="solid"/>
              </a:ln>
              <a:blipFill>
                <a:blip r:embed="rId2"/>
                <a:tile tx="0" ty="0" sx="100000" sy="100000" flip="none" algn="tl"/>
              </a:blipFill>
              <a:effectLst>
                <a:glow rad="127000">
                  <a:schemeClr val="accent3">
                    <a:lumMod val="65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614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2" y="-242887"/>
            <a:ext cx="2808287" cy="2946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: 圆角 11"/>
          <p:cNvSpPr/>
          <p:nvPr/>
        </p:nvSpPr>
        <p:spPr>
          <a:xfrm>
            <a:off x="555625" y="2965450"/>
            <a:ext cx="2417763" cy="28082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8825" y="3195638"/>
            <a:ext cx="2808288" cy="2370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2800" kern="1200" cap="none" spc="0" normalizeH="0" baseline="0" noProof="0" dirty="0">
                <a:solidFill>
                  <a:schemeClr val="accent4"/>
                </a:solidFill>
                <a:latin typeface="华文行楷" pitchFamily="2" charset="-122"/>
                <a:ea typeface="华文行楷" pitchFamily="2" charset="-122"/>
                <a:cs typeface="+mn-cs"/>
                <a:sym typeface="+mn-ea"/>
              </a:rPr>
              <a:t>环境简述</a:t>
            </a:r>
            <a:endParaRPr kumimoji="0" lang="en-US" altLang="zh-CN" sz="2800" kern="1200" cap="none" spc="0" normalizeH="0" baseline="0" noProof="0" dirty="0">
              <a:solidFill>
                <a:schemeClr val="accent4"/>
              </a:solidFill>
              <a:latin typeface="华文行楷" pitchFamily="2" charset="-122"/>
              <a:ea typeface="华文行楷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endParaRPr kumimoji="0" lang="en-US" altLang="zh-CN" sz="1200" kern="1200" cap="none" spc="0" normalizeH="0" baseline="0" noProof="0" dirty="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编程语言</a:t>
            </a: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:JAVA</a:t>
            </a:r>
            <a:endParaRPr kumimoji="0" lang="en-US" altLang="zh-CN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开发环境</a:t>
            </a: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:Eclipse</a:t>
            </a:r>
            <a:endParaRPr kumimoji="0" lang="en-US" altLang="zh-CN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依赖库</a:t>
            </a: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:funcode</a:t>
            </a:r>
            <a:endParaRPr kumimoji="0" lang="en-US" altLang="zh-CN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JDK</a:t>
            </a: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版本</a:t>
            </a: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:1.8</a:t>
            </a:r>
            <a:endParaRPr kumimoji="0" lang="en-US" altLang="zh-CN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编程代码量</a:t>
            </a: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:11126</a:t>
            </a:r>
            <a:endParaRPr kumimoji="0" lang="en-US" altLang="zh-CN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开发周期</a:t>
            </a: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:6</a:t>
            </a: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个月</a:t>
            </a:r>
            <a:endParaRPr kumimoji="0" lang="en-US" altLang="zh-CN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84550" y="2492375"/>
            <a:ext cx="5291138" cy="452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1):</a:t>
            </a:r>
            <a:r>
              <a:rPr kumimoji="0" lang="zh-CN" altLang="en-US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程序设计遵照</a:t>
            </a: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”</a:t>
            </a:r>
            <a:r>
              <a:rPr kumimoji="0" lang="zh-CN" altLang="en-US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阿里爸爸</a:t>
            </a: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”</a:t>
            </a:r>
            <a:r>
              <a:rPr kumimoji="0" lang="zh-CN" altLang="en-US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的开发手册</a:t>
            </a: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       </a:t>
            </a:r>
            <a:endParaRPr kumimoji="0" lang="en-US" altLang="zh-CN" kern="1200" cap="none" spc="0" normalizeH="0" baseline="0" noProof="0" dirty="0">
              <a:solidFill>
                <a:srgbClr val="FFFF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</a:t>
            </a:r>
            <a:r>
              <a:rPr kumimoji="0" lang="zh-CN" altLang="en-US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上万行代码实现过程明确清晰</a:t>
            </a:r>
            <a:endParaRPr kumimoji="0" lang="zh-CN" altLang="en-US" kern="1200" cap="none" spc="0" normalizeH="0" baseline="0" noProof="0" dirty="0">
              <a:solidFill>
                <a:srgbClr val="FFFF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2):</a:t>
            </a:r>
            <a:r>
              <a:rPr kumimoji="0" lang="zh-CN" altLang="en-US" kern="1200" cap="none" spc="0" normalizeH="0" baseline="0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包名、类名、对象、变量尽见名知意</a:t>
            </a:r>
            <a:r>
              <a:rPr kumimoji="0" lang="en-US" altLang="zh-CN" kern="1200" cap="none" spc="0" normalizeH="0" baseline="0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,           </a:t>
            </a:r>
            <a:endParaRPr kumimoji="0" lang="en-US" altLang="zh-CN" kern="1200" cap="none" spc="0" normalizeH="0" baseline="0" noProof="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</a:t>
            </a:r>
            <a:r>
              <a:rPr kumimoji="0" lang="zh-CN" altLang="en-US" kern="1200" cap="none" spc="0" normalizeH="0" baseline="0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尽可能的做到了简单</a:t>
            </a:r>
            <a:r>
              <a:rPr kumimoji="0" lang="en-US" altLang="zh-CN" kern="1200" cap="none" spc="0" normalizeH="0" baseline="0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kern="1200" cap="none" spc="0" normalizeH="0" baseline="0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以便团队成员理解</a:t>
            </a:r>
            <a:endParaRPr kumimoji="0" lang="en-US" altLang="zh-CN" kern="1200" cap="none" spc="0" normalizeH="0" baseline="0" noProof="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3):</a:t>
            </a:r>
            <a:r>
              <a:rPr kumimoji="0" lang="en-US" altLang="zh-CN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JAVA</a:t>
            </a:r>
            <a:r>
              <a:rPr kumimoji="0" lang="zh-CN" altLang="en-US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常见的工厂模式架构代码</a:t>
            </a:r>
            <a:endParaRPr kumimoji="0" lang="en-US" altLang="zh-CN" kern="1200" cap="none" spc="0" normalizeH="0" baseline="0" noProof="0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 </a:t>
            </a:r>
            <a:r>
              <a:rPr kumimoji="0" lang="zh-CN" altLang="en-US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接口具有良好的扩展性</a:t>
            </a:r>
            <a:endParaRPr kumimoji="0" lang="en-US" altLang="zh-CN" kern="1200" cap="none" spc="0" normalizeH="0" baseline="0" noProof="0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4):</a:t>
            </a:r>
            <a:r>
              <a:rPr kumimoji="0" lang="zh-CN" altLang="en-US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大量</a:t>
            </a: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ArrayList</a:t>
            </a:r>
            <a:r>
              <a:rPr kumimoji="0" lang="zh-CN" altLang="en-US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集合处理</a:t>
            </a: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随机访问模式</a:t>
            </a:r>
            <a:endParaRPr kumimoji="0" lang="en-US" altLang="zh-CN" kern="1200" cap="none" spc="0" normalizeH="0" baseline="0" noProof="0" dirty="0">
              <a:solidFill>
                <a:srgbClr val="FFFF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 加速随机地图游戏物品生成效率</a:t>
            </a:r>
            <a:endParaRPr kumimoji="0" lang="en-US" altLang="zh-CN" kern="1200" cap="none" spc="0" normalizeH="0" baseline="0" noProof="0" dirty="0">
              <a:solidFill>
                <a:srgbClr val="FFFF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5):</a:t>
            </a:r>
            <a:r>
              <a:rPr kumimoji="0" lang="zh-CN" altLang="en-US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轴对称包围盒做碰撞检测</a:t>
            </a:r>
            <a:endParaRPr kumimoji="0" lang="en-US" altLang="zh-CN" kern="1200" cap="none" spc="0" normalizeH="0" baseline="0" noProof="0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</a:t>
            </a:r>
            <a:r>
              <a:rPr kumimoji="0" lang="zh-CN" altLang="en-US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实现检测怪物间的碰撞</a:t>
            </a:r>
            <a:endParaRPr kumimoji="0" lang="en-US" altLang="zh-CN" kern="1200" cap="none" spc="0" normalizeH="0" baseline="0" noProof="0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defRPr/>
            </a:pP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6):</a:t>
            </a:r>
            <a:r>
              <a:rPr kumimoji="0" lang="zh-CN" altLang="en-US" kern="1200" cap="none" spc="0" normalizeH="0" baseline="0" noProof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每张地图内的障碍物快都是依赖</a:t>
            </a:r>
            <a:endParaRPr kumimoji="0" lang="en-US" altLang="zh-CN" kern="1200" cap="none" spc="0" normalizeH="0" baseline="0" noProof="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defRPr/>
            </a:pPr>
            <a:r>
              <a:rPr kumimoji="0" lang="en-US" altLang="zh-CN" kern="1200" cap="none" spc="0" normalizeH="0" baseline="0" noProof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</a:t>
            </a:r>
            <a:r>
              <a:rPr kumimoji="0" lang="zh-CN" altLang="en-US" kern="1200" cap="none" spc="0" normalizeH="0" baseline="0" noProof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最小生成树的基于深度优先算法加载</a:t>
            </a:r>
            <a:endParaRPr kumimoji="0" lang="en-US" altLang="zh-CN" kern="1200" cap="none" spc="0" normalizeH="0" baseline="0" noProof="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7):</a:t>
            </a:r>
            <a:r>
              <a:rPr kumimoji="0" lang="zh-CN" altLang="en-US" kern="1200" cap="none" spc="0" normalizeH="0" baseline="0" noProof="0" dirty="0">
                <a:solidFill>
                  <a:schemeClr val="accent5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速度、攻击、防御、伤害力等多属性经过上百人 </a:t>
            </a:r>
            <a:endParaRPr kumimoji="0" lang="en-US" altLang="zh-CN" kern="1200" cap="none" spc="0" normalizeH="0" baseline="0" noProof="0" dirty="0">
              <a:solidFill>
                <a:schemeClr val="accent5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chemeClr val="accent5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</a:t>
            </a:r>
            <a:r>
              <a:rPr kumimoji="0" lang="zh-CN" altLang="en-US" kern="1200" cap="none" spc="0" normalizeH="0" baseline="0" noProof="0" dirty="0">
                <a:solidFill>
                  <a:schemeClr val="accent5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测试试玩</a:t>
            </a:r>
            <a:r>
              <a:rPr kumimoji="0" lang="en-US" altLang="zh-CN" kern="1200" cap="none" spc="0" normalizeH="0" baseline="0" noProof="0" dirty="0">
                <a:solidFill>
                  <a:schemeClr val="accent5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kern="1200" cap="none" spc="0" normalizeH="0" baseline="0" noProof="0" dirty="0">
                <a:solidFill>
                  <a:schemeClr val="accent5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优化出一套适合本游戏过关征途</a:t>
            </a:r>
            <a:endParaRPr kumimoji="0" lang="en-US" altLang="zh-CN" kern="1200" cap="none" spc="0" normalizeH="0" baseline="0" noProof="0" dirty="0">
              <a:solidFill>
                <a:schemeClr val="accent5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	          ………….</a:t>
            </a:r>
            <a:r>
              <a:rPr kumimoji="0" lang="zh-CN" altLang="en-US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篇幅有限</a:t>
            </a:r>
            <a:r>
              <a:rPr kumimoji="0" lang="en-US" altLang="zh-CN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kern="1200" cap="none" spc="0" normalizeH="0" baseline="0" noProof="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且听后面分解</a:t>
            </a:r>
            <a:endParaRPr kumimoji="0" lang="zh-CN" altLang="en-US" kern="1200" cap="none" spc="0" normalizeH="0" baseline="0" noProof="0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0" lang="zh-CN" altLang="en-US" kern="1200" cap="none" spc="0" normalizeH="0" baseline="0" noProof="0" dirty="0">
              <a:solidFill>
                <a:schemeClr val="bg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矩形 29"/>
          <p:cNvSpPr/>
          <p:nvPr/>
        </p:nvSpPr>
        <p:spPr>
          <a:xfrm>
            <a:off x="2959100" y="5522913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2750" y="1792288"/>
            <a:ext cx="3886200" cy="56991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52750" y="2784475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52750" y="3727450"/>
            <a:ext cx="3784600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68625" y="4651375"/>
            <a:ext cx="3783013" cy="569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5" name="文本框 18"/>
          <p:cNvSpPr txBox="1"/>
          <p:nvPr>
            <p:custDataLst>
              <p:tags r:id="rId2"/>
            </p:custDataLst>
          </p:nvPr>
        </p:nvSpPr>
        <p:spPr>
          <a:xfrm>
            <a:off x="482600" y="352425"/>
            <a:ext cx="4464050" cy="10620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34" charset="0"/>
                <a:ea typeface="华文中宋" pitchFamily="2" charset="-122"/>
              </a:rPr>
              <a:t>CON</a:t>
            </a:r>
            <a:r>
              <a:rPr lang="en-US" altLang="zh-CN" sz="6000" dirty="0">
                <a:solidFill>
                  <a:srgbClr val="3F3F3F"/>
                </a:solidFill>
                <a:latin typeface="Impact" panose="020B0806030902050204" pitchFamily="34" charset="0"/>
                <a:ea typeface="华文中宋" pitchFamily="2" charset="-122"/>
              </a:rPr>
              <a:t>TENTS</a:t>
            </a:r>
            <a:endParaRPr lang="zh-CN" altLang="en-US" sz="6000" dirty="0">
              <a:solidFill>
                <a:srgbClr val="3F3F3F"/>
              </a:solidFill>
              <a:latin typeface="Impact" panose="020B0806030902050204" pitchFamily="34" charset="0"/>
              <a:ea typeface="华文中宋" pitchFamily="2" charset="-122"/>
            </a:endParaRPr>
          </a:p>
        </p:txBody>
      </p:sp>
      <p:sp>
        <p:nvSpPr>
          <p:cNvPr id="19" name="文本框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16275" y="181927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作品概述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64300" y="3713163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03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" name="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64300" y="4670425"/>
            <a:ext cx="582613" cy="584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04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3" name="椭圆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83350" y="5507038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05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4" name="文本框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16275" y="2765425"/>
            <a:ext cx="24717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制作过程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5" name="椭圆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19850" y="2759075"/>
            <a:ext cx="576263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  <a:sym typeface="+mn-ea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3216275" y="3706813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作品设计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3216275" y="4683125"/>
            <a:ext cx="2471738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游戏展示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3216275" y="5514975"/>
            <a:ext cx="2476500" cy="561975"/>
          </a:xfrm>
          <a:prstGeom prst="rect">
            <a:avLst/>
          </a:prstGeom>
          <a:noFill/>
        </p:spPr>
        <p:txBody>
          <a:bodyPr lIns="68580" tIns="34291" rIns="68580" bIns="34291">
            <a:spAutoFit/>
          </a:bodyPr>
          <a:lstStyle/>
          <a:p>
            <a:pPr marL="0" marR="0" lvl="1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总结回顾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" name="椭圆 11"/>
          <p:cNvSpPr/>
          <p:nvPr>
            <p:custDataLst>
              <p:tags r:id="rId9"/>
            </p:custDataLst>
          </p:nvPr>
        </p:nvSpPr>
        <p:spPr>
          <a:xfrm>
            <a:off x="6464300" y="1792288"/>
            <a:ext cx="576263" cy="576262"/>
          </a:xfrm>
          <a:prstGeom prst="ellipse">
            <a:avLst/>
          </a:prstGeom>
          <a:solidFill>
            <a:srgbClr val="262626"/>
          </a:solidFill>
          <a:ln w="9525">
            <a:noFill/>
          </a:ln>
        </p:spPr>
        <p:txBody>
          <a:bodyPr lIns="0" tIns="0" rIns="0" bIns="0" anchor="ctr"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01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  <p:bldP spid="15" grpId="0" animBg="1"/>
      <p:bldP spid="16" grpId="0" animBg="1"/>
      <p:bldP spid="17" grpId="0" animBg="1"/>
      <p:bldP spid="19" grpId="0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/>
      <p:bldP spid="28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" y="0"/>
            <a:ext cx="915828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" name="矩形 120"/>
          <p:cNvSpPr/>
          <p:nvPr/>
        </p:nvSpPr>
        <p:spPr>
          <a:xfrm>
            <a:off x="0" y="3429000"/>
            <a:ext cx="9144000" cy="3106738"/>
          </a:xfrm>
          <a:prstGeom prst="rect">
            <a:avLst/>
          </a:prstGeom>
          <a:solidFill>
            <a:srgbClr val="DFB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195" name="组合 35"/>
          <p:cNvGrpSpPr/>
          <p:nvPr/>
        </p:nvGrpSpPr>
        <p:grpSpPr>
          <a:xfrm>
            <a:off x="0" y="2284413"/>
            <a:ext cx="1062038" cy="936625"/>
            <a:chOff x="1049338" y="1563688"/>
            <a:chExt cx="1887537" cy="1663701"/>
          </a:xfrm>
        </p:grpSpPr>
        <p:sp>
          <p:nvSpPr>
            <p:cNvPr id="8196" name="Freeform 5"/>
            <p:cNvSpPr/>
            <p:nvPr/>
          </p:nvSpPr>
          <p:spPr>
            <a:xfrm>
              <a:off x="1803400" y="2651126"/>
              <a:ext cx="379412" cy="2873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34" h="101">
                  <a:moveTo>
                    <a:pt x="78" y="46"/>
                  </a:moveTo>
                  <a:cubicBezTo>
                    <a:pt x="78" y="27"/>
                    <a:pt x="88" y="10"/>
                    <a:pt x="10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10"/>
                    <a:pt x="55" y="27"/>
                    <a:pt x="55" y="46"/>
                  </a:cubicBezTo>
                  <a:cubicBezTo>
                    <a:pt x="55" y="76"/>
                    <a:pt x="30" y="101"/>
                    <a:pt x="0" y="101"/>
                  </a:cubicBezTo>
                  <a:cubicBezTo>
                    <a:pt x="134" y="101"/>
                    <a:pt x="134" y="101"/>
                    <a:pt x="134" y="101"/>
                  </a:cubicBezTo>
                  <a:cubicBezTo>
                    <a:pt x="103" y="101"/>
                    <a:pt x="78" y="76"/>
                    <a:pt x="78" y="46"/>
                  </a:cubicBezTo>
                  <a:close/>
                </a:path>
              </a:pathLst>
            </a:custGeom>
            <a:solidFill>
              <a:srgbClr val="EE861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197" name="Rectangle 6"/>
            <p:cNvSpPr/>
            <p:nvPr/>
          </p:nvSpPr>
          <p:spPr>
            <a:xfrm>
              <a:off x="1803400" y="2938463"/>
              <a:ext cx="379412" cy="50800"/>
            </a:xfrm>
            <a:prstGeom prst="rect">
              <a:avLst/>
            </a:prstGeom>
            <a:solidFill>
              <a:srgbClr val="FFC92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198" name="Rectangle 7"/>
            <p:cNvSpPr/>
            <p:nvPr/>
          </p:nvSpPr>
          <p:spPr>
            <a:xfrm>
              <a:off x="1677988" y="2989263"/>
              <a:ext cx="630237" cy="144463"/>
            </a:xfrm>
            <a:prstGeom prst="rect">
              <a:avLst/>
            </a:prstGeom>
            <a:solidFill>
              <a:srgbClr val="2B9FA5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199" name="Freeform 8"/>
            <p:cNvSpPr/>
            <p:nvPr/>
          </p:nvSpPr>
          <p:spPr>
            <a:xfrm>
              <a:off x="1611313" y="3133726"/>
              <a:ext cx="763587" cy="936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pathLst>
                <a:path w="481" h="59">
                  <a:moveTo>
                    <a:pt x="481" y="59"/>
                  </a:moveTo>
                  <a:lnTo>
                    <a:pt x="0" y="59"/>
                  </a:lnTo>
                  <a:lnTo>
                    <a:pt x="17" y="0"/>
                  </a:lnTo>
                  <a:lnTo>
                    <a:pt x="456" y="0"/>
                  </a:lnTo>
                  <a:lnTo>
                    <a:pt x="481" y="59"/>
                  </a:lnTo>
                  <a:close/>
                </a:path>
              </a:pathLst>
            </a:custGeom>
            <a:solidFill>
              <a:srgbClr val="186E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0" name="Freeform 9"/>
            <p:cNvSpPr/>
            <p:nvPr/>
          </p:nvSpPr>
          <p:spPr>
            <a:xfrm>
              <a:off x="1466850" y="1617663"/>
              <a:ext cx="1052512" cy="8096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372" h="29">
                  <a:moveTo>
                    <a:pt x="3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2" y="19"/>
                    <a:pt x="372" y="10"/>
                    <a:pt x="372" y="0"/>
                  </a:cubicBezTo>
                  <a:close/>
                </a:path>
              </a:pathLst>
            </a:custGeom>
            <a:solidFill>
              <a:srgbClr val="EE861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1" name="Freeform 10"/>
            <p:cNvSpPr/>
            <p:nvPr/>
          </p:nvSpPr>
          <p:spPr>
            <a:xfrm>
              <a:off x="2359025" y="1563688"/>
              <a:ext cx="577850" cy="920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204" h="325">
                  <a:moveTo>
                    <a:pt x="194" y="37"/>
                  </a:moveTo>
                  <a:cubicBezTo>
                    <a:pt x="190" y="30"/>
                    <a:pt x="183" y="23"/>
                    <a:pt x="176" y="18"/>
                  </a:cubicBezTo>
                  <a:cubicBezTo>
                    <a:pt x="149" y="0"/>
                    <a:pt x="105" y="7"/>
                    <a:pt x="81" y="28"/>
                  </a:cubicBezTo>
                  <a:cubicBezTo>
                    <a:pt x="71" y="36"/>
                    <a:pt x="63" y="48"/>
                    <a:pt x="58" y="59"/>
                  </a:cubicBezTo>
                  <a:cubicBezTo>
                    <a:pt x="53" y="71"/>
                    <a:pt x="50" y="81"/>
                    <a:pt x="49" y="94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66" y="65"/>
                    <a:pt x="85" y="37"/>
                    <a:pt x="118" y="32"/>
                  </a:cubicBezTo>
                  <a:cubicBezTo>
                    <a:pt x="147" y="28"/>
                    <a:pt x="172" y="53"/>
                    <a:pt x="172" y="80"/>
                  </a:cubicBezTo>
                  <a:cubicBezTo>
                    <a:pt x="174" y="149"/>
                    <a:pt x="110" y="192"/>
                    <a:pt x="58" y="223"/>
                  </a:cubicBezTo>
                  <a:cubicBezTo>
                    <a:pt x="41" y="233"/>
                    <a:pt x="20" y="246"/>
                    <a:pt x="9" y="263"/>
                  </a:cubicBezTo>
                  <a:cubicBezTo>
                    <a:pt x="6" y="269"/>
                    <a:pt x="3" y="275"/>
                    <a:pt x="1" y="283"/>
                  </a:cubicBezTo>
                  <a:cubicBezTo>
                    <a:pt x="0" y="290"/>
                    <a:pt x="0" y="298"/>
                    <a:pt x="4" y="305"/>
                  </a:cubicBezTo>
                  <a:cubicBezTo>
                    <a:pt x="7" y="312"/>
                    <a:pt x="13" y="318"/>
                    <a:pt x="20" y="321"/>
                  </a:cubicBezTo>
                  <a:cubicBezTo>
                    <a:pt x="27" y="325"/>
                    <a:pt x="35" y="325"/>
                    <a:pt x="41" y="324"/>
                  </a:cubicBezTo>
                  <a:cubicBezTo>
                    <a:pt x="45" y="324"/>
                    <a:pt x="53" y="320"/>
                    <a:pt x="54" y="31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44" y="310"/>
                    <a:pt x="34" y="310"/>
                    <a:pt x="28" y="306"/>
                  </a:cubicBezTo>
                  <a:cubicBezTo>
                    <a:pt x="20" y="302"/>
                    <a:pt x="17" y="295"/>
                    <a:pt x="19" y="286"/>
                  </a:cubicBezTo>
                  <a:cubicBezTo>
                    <a:pt x="25" y="251"/>
                    <a:pt x="75" y="225"/>
                    <a:pt x="101" y="207"/>
                  </a:cubicBezTo>
                  <a:cubicBezTo>
                    <a:pt x="131" y="187"/>
                    <a:pt x="162" y="166"/>
                    <a:pt x="183" y="136"/>
                  </a:cubicBezTo>
                  <a:cubicBezTo>
                    <a:pt x="194" y="119"/>
                    <a:pt x="201" y="100"/>
                    <a:pt x="202" y="80"/>
                  </a:cubicBezTo>
                  <a:cubicBezTo>
                    <a:pt x="204" y="66"/>
                    <a:pt x="202" y="51"/>
                    <a:pt x="194" y="37"/>
                  </a:cubicBezTo>
                  <a:close/>
                </a:path>
              </a:pathLst>
            </a:custGeom>
            <a:solidFill>
              <a:srgbClr val="EE861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2" name="Oval 11"/>
            <p:cNvSpPr/>
            <p:nvPr/>
          </p:nvSpPr>
          <p:spPr>
            <a:xfrm>
              <a:off x="2497138" y="1762126"/>
              <a:ext cx="141287" cy="138113"/>
            </a:xfrm>
            <a:prstGeom prst="ellipse">
              <a:avLst/>
            </a:prstGeom>
            <a:solidFill>
              <a:srgbClr val="FFC92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03" name="Oval 12"/>
            <p:cNvSpPr/>
            <p:nvPr/>
          </p:nvSpPr>
          <p:spPr>
            <a:xfrm>
              <a:off x="2409825" y="2360613"/>
              <a:ext cx="123825" cy="120650"/>
            </a:xfrm>
            <a:prstGeom prst="ellipse">
              <a:avLst/>
            </a:prstGeom>
            <a:solidFill>
              <a:srgbClr val="FFC92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04" name="Freeform 13"/>
            <p:cNvSpPr/>
            <p:nvPr/>
          </p:nvSpPr>
          <p:spPr>
            <a:xfrm>
              <a:off x="1049338" y="1563688"/>
              <a:ext cx="577850" cy="920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204" h="325">
                  <a:moveTo>
                    <a:pt x="10" y="37"/>
                  </a:moveTo>
                  <a:cubicBezTo>
                    <a:pt x="14" y="30"/>
                    <a:pt x="21" y="23"/>
                    <a:pt x="28" y="18"/>
                  </a:cubicBezTo>
                  <a:cubicBezTo>
                    <a:pt x="55" y="0"/>
                    <a:pt x="98" y="7"/>
                    <a:pt x="123" y="28"/>
                  </a:cubicBezTo>
                  <a:cubicBezTo>
                    <a:pt x="133" y="36"/>
                    <a:pt x="141" y="48"/>
                    <a:pt x="146" y="59"/>
                  </a:cubicBezTo>
                  <a:cubicBezTo>
                    <a:pt x="151" y="71"/>
                    <a:pt x="154" y="81"/>
                    <a:pt x="155" y="94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38" y="65"/>
                    <a:pt x="118" y="37"/>
                    <a:pt x="86" y="32"/>
                  </a:cubicBezTo>
                  <a:cubicBezTo>
                    <a:pt x="56" y="28"/>
                    <a:pt x="32" y="53"/>
                    <a:pt x="31" y="80"/>
                  </a:cubicBezTo>
                  <a:cubicBezTo>
                    <a:pt x="29" y="149"/>
                    <a:pt x="93" y="192"/>
                    <a:pt x="146" y="223"/>
                  </a:cubicBezTo>
                  <a:cubicBezTo>
                    <a:pt x="163" y="233"/>
                    <a:pt x="184" y="246"/>
                    <a:pt x="195" y="263"/>
                  </a:cubicBezTo>
                  <a:cubicBezTo>
                    <a:pt x="198" y="269"/>
                    <a:pt x="201" y="275"/>
                    <a:pt x="202" y="283"/>
                  </a:cubicBezTo>
                  <a:cubicBezTo>
                    <a:pt x="204" y="290"/>
                    <a:pt x="203" y="298"/>
                    <a:pt x="200" y="305"/>
                  </a:cubicBezTo>
                  <a:cubicBezTo>
                    <a:pt x="197" y="312"/>
                    <a:pt x="191" y="318"/>
                    <a:pt x="184" y="321"/>
                  </a:cubicBezTo>
                  <a:cubicBezTo>
                    <a:pt x="177" y="325"/>
                    <a:pt x="169" y="325"/>
                    <a:pt x="162" y="324"/>
                  </a:cubicBezTo>
                  <a:cubicBezTo>
                    <a:pt x="158" y="324"/>
                    <a:pt x="151" y="320"/>
                    <a:pt x="150" y="31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9" y="310"/>
                    <a:pt x="169" y="310"/>
                    <a:pt x="176" y="306"/>
                  </a:cubicBezTo>
                  <a:cubicBezTo>
                    <a:pt x="183" y="302"/>
                    <a:pt x="187" y="295"/>
                    <a:pt x="185" y="286"/>
                  </a:cubicBezTo>
                  <a:cubicBezTo>
                    <a:pt x="178" y="251"/>
                    <a:pt x="129" y="225"/>
                    <a:pt x="102" y="207"/>
                  </a:cubicBezTo>
                  <a:cubicBezTo>
                    <a:pt x="73" y="187"/>
                    <a:pt x="41" y="166"/>
                    <a:pt x="21" y="136"/>
                  </a:cubicBezTo>
                  <a:cubicBezTo>
                    <a:pt x="10" y="119"/>
                    <a:pt x="3" y="100"/>
                    <a:pt x="1" y="80"/>
                  </a:cubicBezTo>
                  <a:cubicBezTo>
                    <a:pt x="0" y="66"/>
                    <a:pt x="2" y="51"/>
                    <a:pt x="10" y="37"/>
                  </a:cubicBezTo>
                  <a:close/>
                </a:path>
              </a:pathLst>
            </a:custGeom>
            <a:solidFill>
              <a:srgbClr val="EE861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5" name="Oval 14"/>
            <p:cNvSpPr/>
            <p:nvPr/>
          </p:nvSpPr>
          <p:spPr>
            <a:xfrm>
              <a:off x="1347788" y="1762126"/>
              <a:ext cx="141287" cy="138113"/>
            </a:xfrm>
            <a:prstGeom prst="ellipse">
              <a:avLst/>
            </a:prstGeom>
            <a:solidFill>
              <a:srgbClr val="FFC92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06" name="Oval 15"/>
            <p:cNvSpPr/>
            <p:nvPr/>
          </p:nvSpPr>
          <p:spPr>
            <a:xfrm>
              <a:off x="1452563" y="2360613"/>
              <a:ext cx="123825" cy="120650"/>
            </a:xfrm>
            <a:prstGeom prst="ellipse">
              <a:avLst/>
            </a:prstGeom>
            <a:solidFill>
              <a:srgbClr val="FFC92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07" name="Freeform 16"/>
            <p:cNvSpPr/>
            <p:nvPr/>
          </p:nvSpPr>
          <p:spPr>
            <a:xfrm>
              <a:off x="1477963" y="1698626"/>
              <a:ext cx="1027112" cy="97631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pathLst>
                <a:path w="363" h="344">
                  <a:moveTo>
                    <a:pt x="3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02"/>
                    <a:pt x="28" y="192"/>
                    <a:pt x="63" y="254"/>
                  </a:cubicBezTo>
                  <a:cubicBezTo>
                    <a:pt x="95" y="310"/>
                    <a:pt x="137" y="344"/>
                    <a:pt x="182" y="344"/>
                  </a:cubicBezTo>
                  <a:cubicBezTo>
                    <a:pt x="277" y="344"/>
                    <a:pt x="356" y="193"/>
                    <a:pt x="363" y="0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FFC92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8" name="Freeform 17"/>
            <p:cNvSpPr/>
            <p:nvPr/>
          </p:nvSpPr>
          <p:spPr>
            <a:xfrm>
              <a:off x="1477963" y="1698626"/>
              <a:ext cx="896937" cy="720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</a:cxnLst>
              <a:pathLst>
                <a:path w="317" h="254">
                  <a:moveTo>
                    <a:pt x="0" y="0"/>
                  </a:moveTo>
                  <a:cubicBezTo>
                    <a:pt x="4" y="102"/>
                    <a:pt x="28" y="192"/>
                    <a:pt x="63" y="254"/>
                  </a:cubicBezTo>
                  <a:cubicBezTo>
                    <a:pt x="317" y="0"/>
                    <a:pt x="317" y="0"/>
                    <a:pt x="3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F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09" name="组合 36"/>
          <p:cNvGrpSpPr/>
          <p:nvPr/>
        </p:nvGrpSpPr>
        <p:grpSpPr>
          <a:xfrm>
            <a:off x="1670050" y="2252663"/>
            <a:ext cx="668338" cy="946150"/>
            <a:chOff x="4022725" y="1025525"/>
            <a:chExt cx="1765300" cy="2501901"/>
          </a:xfrm>
        </p:grpSpPr>
        <p:sp>
          <p:nvSpPr>
            <p:cNvPr id="8210" name="Freeform 21"/>
            <p:cNvSpPr/>
            <p:nvPr/>
          </p:nvSpPr>
          <p:spPr>
            <a:xfrm>
              <a:off x="4592638" y="1941513"/>
              <a:ext cx="679450" cy="147161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pathLst>
                <a:path w="428" h="927">
                  <a:moveTo>
                    <a:pt x="266" y="0"/>
                  </a:moveTo>
                  <a:lnTo>
                    <a:pt x="0" y="818"/>
                  </a:lnTo>
                  <a:lnTo>
                    <a:pt x="126" y="927"/>
                  </a:lnTo>
                  <a:lnTo>
                    <a:pt x="428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DC3F1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1" name="Freeform 22"/>
            <p:cNvSpPr/>
            <p:nvPr/>
          </p:nvSpPr>
          <p:spPr>
            <a:xfrm>
              <a:off x="4098925" y="1941513"/>
              <a:ext cx="658813" cy="124936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pathLst>
                <a:path w="415" h="787">
                  <a:moveTo>
                    <a:pt x="254" y="0"/>
                  </a:moveTo>
                  <a:lnTo>
                    <a:pt x="0" y="787"/>
                  </a:lnTo>
                  <a:lnTo>
                    <a:pt x="164" y="771"/>
                  </a:lnTo>
                  <a:lnTo>
                    <a:pt x="415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2B9F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2" name="Freeform 23"/>
            <p:cNvSpPr/>
            <p:nvPr/>
          </p:nvSpPr>
          <p:spPr>
            <a:xfrm>
              <a:off x="4359275" y="1941513"/>
              <a:ext cx="655638" cy="129857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pathLst>
                <a:path w="413" h="818">
                  <a:moveTo>
                    <a:pt x="251" y="0"/>
                  </a:moveTo>
                  <a:lnTo>
                    <a:pt x="0" y="771"/>
                  </a:lnTo>
                  <a:lnTo>
                    <a:pt x="83" y="764"/>
                  </a:lnTo>
                  <a:lnTo>
                    <a:pt x="147" y="818"/>
                  </a:lnTo>
                  <a:lnTo>
                    <a:pt x="413" y="0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186E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3" name="Freeform 24"/>
            <p:cNvSpPr/>
            <p:nvPr/>
          </p:nvSpPr>
          <p:spPr>
            <a:xfrm>
              <a:off x="4505325" y="1941513"/>
              <a:ext cx="712788" cy="15859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</a:cxnLst>
              <a:pathLst>
                <a:path w="449" h="999">
                  <a:moveTo>
                    <a:pt x="0" y="0"/>
                  </a:moveTo>
                  <a:lnTo>
                    <a:pt x="326" y="999"/>
                  </a:lnTo>
                  <a:lnTo>
                    <a:pt x="449" y="889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DD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4" name="Freeform 25"/>
            <p:cNvSpPr/>
            <p:nvPr/>
          </p:nvSpPr>
          <p:spPr>
            <a:xfrm>
              <a:off x="5014913" y="1941513"/>
              <a:ext cx="701675" cy="13636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</a:cxnLst>
              <a:pathLst>
                <a:path w="442" h="859">
                  <a:moveTo>
                    <a:pt x="0" y="0"/>
                  </a:moveTo>
                  <a:lnTo>
                    <a:pt x="276" y="842"/>
                  </a:lnTo>
                  <a:lnTo>
                    <a:pt x="442" y="859"/>
                  </a:lnTo>
                  <a:lnTo>
                    <a:pt x="1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41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5" name="Freeform 26"/>
            <p:cNvSpPr/>
            <p:nvPr/>
          </p:nvSpPr>
          <p:spPr>
            <a:xfrm>
              <a:off x="4757738" y="1941513"/>
              <a:ext cx="695325" cy="141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</a:cxnLst>
              <a:pathLst>
                <a:path w="438" h="889">
                  <a:moveTo>
                    <a:pt x="0" y="0"/>
                  </a:moveTo>
                  <a:lnTo>
                    <a:pt x="290" y="889"/>
                  </a:lnTo>
                  <a:lnTo>
                    <a:pt x="354" y="835"/>
                  </a:lnTo>
                  <a:lnTo>
                    <a:pt x="438" y="842"/>
                  </a:lnTo>
                  <a:lnTo>
                    <a:pt x="1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9F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6" name="Freeform 27"/>
            <p:cNvSpPr/>
            <p:nvPr/>
          </p:nvSpPr>
          <p:spPr>
            <a:xfrm>
              <a:off x="4022725" y="1025525"/>
              <a:ext cx="1765300" cy="1755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pathLst>
                <a:path w="1112" h="1106">
                  <a:moveTo>
                    <a:pt x="556" y="53"/>
                  </a:moveTo>
                  <a:lnTo>
                    <a:pt x="615" y="0"/>
                  </a:lnTo>
                  <a:lnTo>
                    <a:pt x="661" y="64"/>
                  </a:lnTo>
                  <a:lnTo>
                    <a:pt x="727" y="26"/>
                  </a:lnTo>
                  <a:lnTo>
                    <a:pt x="760" y="98"/>
                  </a:lnTo>
                  <a:lnTo>
                    <a:pt x="834" y="72"/>
                  </a:lnTo>
                  <a:lnTo>
                    <a:pt x="851" y="150"/>
                  </a:lnTo>
                  <a:lnTo>
                    <a:pt x="929" y="140"/>
                  </a:lnTo>
                  <a:lnTo>
                    <a:pt x="929" y="219"/>
                  </a:lnTo>
                  <a:lnTo>
                    <a:pt x="1005" y="228"/>
                  </a:lnTo>
                  <a:lnTo>
                    <a:pt x="988" y="304"/>
                  </a:lnTo>
                  <a:lnTo>
                    <a:pt x="1065" y="328"/>
                  </a:lnTo>
                  <a:lnTo>
                    <a:pt x="1031" y="399"/>
                  </a:lnTo>
                  <a:lnTo>
                    <a:pt x="1100" y="437"/>
                  </a:lnTo>
                  <a:lnTo>
                    <a:pt x="1053" y="501"/>
                  </a:lnTo>
                  <a:lnTo>
                    <a:pt x="1112" y="553"/>
                  </a:lnTo>
                  <a:lnTo>
                    <a:pt x="1053" y="605"/>
                  </a:lnTo>
                  <a:lnTo>
                    <a:pt x="1100" y="669"/>
                  </a:lnTo>
                  <a:lnTo>
                    <a:pt x="1031" y="707"/>
                  </a:lnTo>
                  <a:lnTo>
                    <a:pt x="1065" y="778"/>
                  </a:lnTo>
                  <a:lnTo>
                    <a:pt x="988" y="802"/>
                  </a:lnTo>
                  <a:lnTo>
                    <a:pt x="1005" y="878"/>
                  </a:lnTo>
                  <a:lnTo>
                    <a:pt x="929" y="888"/>
                  </a:lnTo>
                  <a:lnTo>
                    <a:pt x="929" y="966"/>
                  </a:lnTo>
                  <a:lnTo>
                    <a:pt x="851" y="956"/>
                  </a:lnTo>
                  <a:lnTo>
                    <a:pt x="834" y="1035"/>
                  </a:lnTo>
                  <a:lnTo>
                    <a:pt x="760" y="1009"/>
                  </a:lnTo>
                  <a:lnTo>
                    <a:pt x="727" y="1080"/>
                  </a:lnTo>
                  <a:lnTo>
                    <a:pt x="661" y="1042"/>
                  </a:lnTo>
                  <a:lnTo>
                    <a:pt x="615" y="1106"/>
                  </a:lnTo>
                  <a:lnTo>
                    <a:pt x="556" y="1051"/>
                  </a:lnTo>
                  <a:lnTo>
                    <a:pt x="499" y="1106"/>
                  </a:lnTo>
                  <a:lnTo>
                    <a:pt x="452" y="1042"/>
                  </a:lnTo>
                  <a:lnTo>
                    <a:pt x="385" y="1080"/>
                  </a:lnTo>
                  <a:lnTo>
                    <a:pt x="352" y="1009"/>
                  </a:lnTo>
                  <a:lnTo>
                    <a:pt x="278" y="1035"/>
                  </a:lnTo>
                  <a:lnTo>
                    <a:pt x="261" y="956"/>
                  </a:lnTo>
                  <a:lnTo>
                    <a:pt x="185" y="966"/>
                  </a:lnTo>
                  <a:lnTo>
                    <a:pt x="185" y="888"/>
                  </a:lnTo>
                  <a:lnTo>
                    <a:pt x="107" y="878"/>
                  </a:lnTo>
                  <a:lnTo>
                    <a:pt x="124" y="802"/>
                  </a:lnTo>
                  <a:lnTo>
                    <a:pt x="48" y="778"/>
                  </a:lnTo>
                  <a:lnTo>
                    <a:pt x="81" y="707"/>
                  </a:lnTo>
                  <a:lnTo>
                    <a:pt x="12" y="669"/>
                  </a:lnTo>
                  <a:lnTo>
                    <a:pt x="59" y="605"/>
                  </a:lnTo>
                  <a:lnTo>
                    <a:pt x="0" y="553"/>
                  </a:lnTo>
                  <a:lnTo>
                    <a:pt x="59" y="501"/>
                  </a:lnTo>
                  <a:lnTo>
                    <a:pt x="12" y="437"/>
                  </a:lnTo>
                  <a:lnTo>
                    <a:pt x="81" y="399"/>
                  </a:lnTo>
                  <a:lnTo>
                    <a:pt x="48" y="328"/>
                  </a:lnTo>
                  <a:lnTo>
                    <a:pt x="124" y="304"/>
                  </a:lnTo>
                  <a:lnTo>
                    <a:pt x="107" y="228"/>
                  </a:lnTo>
                  <a:lnTo>
                    <a:pt x="185" y="219"/>
                  </a:lnTo>
                  <a:lnTo>
                    <a:pt x="185" y="140"/>
                  </a:lnTo>
                  <a:lnTo>
                    <a:pt x="261" y="150"/>
                  </a:lnTo>
                  <a:lnTo>
                    <a:pt x="278" y="72"/>
                  </a:lnTo>
                  <a:lnTo>
                    <a:pt x="352" y="98"/>
                  </a:lnTo>
                  <a:lnTo>
                    <a:pt x="385" y="26"/>
                  </a:lnTo>
                  <a:lnTo>
                    <a:pt x="452" y="64"/>
                  </a:lnTo>
                  <a:lnTo>
                    <a:pt x="499" y="0"/>
                  </a:lnTo>
                  <a:lnTo>
                    <a:pt x="556" y="53"/>
                  </a:lnTo>
                  <a:close/>
                </a:path>
              </a:pathLst>
            </a:custGeom>
            <a:solidFill>
              <a:srgbClr val="FFC92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7" name="Oval 28"/>
            <p:cNvSpPr/>
            <p:nvPr/>
          </p:nvSpPr>
          <p:spPr>
            <a:xfrm>
              <a:off x="4181475" y="1181100"/>
              <a:ext cx="1447800" cy="1446213"/>
            </a:xfrm>
            <a:prstGeom prst="ellipse">
              <a:avLst/>
            </a:prstGeom>
            <a:solidFill>
              <a:srgbClr val="EE861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18" name="Oval 29"/>
            <p:cNvSpPr/>
            <p:nvPr/>
          </p:nvSpPr>
          <p:spPr>
            <a:xfrm>
              <a:off x="4294188" y="1293813"/>
              <a:ext cx="1222375" cy="1219200"/>
            </a:xfrm>
            <a:prstGeom prst="ellipse">
              <a:avLst/>
            </a:prstGeom>
            <a:solidFill>
              <a:srgbClr val="FFC92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19" name="Freeform 30"/>
            <p:cNvSpPr/>
            <p:nvPr/>
          </p:nvSpPr>
          <p:spPr>
            <a:xfrm>
              <a:off x="4294188" y="1293813"/>
              <a:ext cx="1038225" cy="103505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275" h="275">
                  <a:moveTo>
                    <a:pt x="162" y="0"/>
                  </a:moveTo>
                  <a:cubicBezTo>
                    <a:pt x="72" y="0"/>
                    <a:pt x="0" y="72"/>
                    <a:pt x="0" y="162"/>
                  </a:cubicBezTo>
                  <a:cubicBezTo>
                    <a:pt x="0" y="206"/>
                    <a:pt x="17" y="246"/>
                    <a:pt x="46" y="275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46" y="17"/>
                    <a:pt x="206" y="0"/>
                    <a:pt x="162" y="0"/>
                  </a:cubicBezTo>
                  <a:close/>
                </a:path>
              </a:pathLst>
            </a:custGeom>
            <a:solidFill>
              <a:srgbClr val="FFDF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20" name="组合 37"/>
          <p:cNvGrpSpPr/>
          <p:nvPr/>
        </p:nvGrpSpPr>
        <p:grpSpPr>
          <a:xfrm>
            <a:off x="3189288" y="2247900"/>
            <a:ext cx="993775" cy="941388"/>
            <a:chOff x="3162301" y="1711326"/>
            <a:chExt cx="814387" cy="771525"/>
          </a:xfrm>
        </p:grpSpPr>
        <p:sp>
          <p:nvSpPr>
            <p:cNvPr id="8221" name="Freeform 34"/>
            <p:cNvSpPr/>
            <p:nvPr/>
          </p:nvSpPr>
          <p:spPr>
            <a:xfrm>
              <a:off x="3417888" y="1711326"/>
              <a:ext cx="558800" cy="771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</a:cxnLst>
              <a:pathLst>
                <a:path w="456" h="629">
                  <a:moveTo>
                    <a:pt x="31" y="580"/>
                  </a:moveTo>
                  <a:cubicBezTo>
                    <a:pt x="34" y="578"/>
                    <a:pt x="38" y="576"/>
                    <a:pt x="42" y="574"/>
                  </a:cubicBezTo>
                  <a:cubicBezTo>
                    <a:pt x="44" y="573"/>
                    <a:pt x="45" y="572"/>
                    <a:pt x="47" y="571"/>
                  </a:cubicBezTo>
                  <a:cubicBezTo>
                    <a:pt x="49" y="570"/>
                    <a:pt x="51" y="569"/>
                    <a:pt x="53" y="568"/>
                  </a:cubicBezTo>
                  <a:cubicBezTo>
                    <a:pt x="61" y="565"/>
                    <a:pt x="69" y="562"/>
                    <a:pt x="77" y="559"/>
                  </a:cubicBezTo>
                  <a:cubicBezTo>
                    <a:pt x="92" y="553"/>
                    <a:pt x="108" y="548"/>
                    <a:pt x="123" y="543"/>
                  </a:cubicBezTo>
                  <a:cubicBezTo>
                    <a:pt x="132" y="540"/>
                    <a:pt x="141" y="536"/>
                    <a:pt x="150" y="533"/>
                  </a:cubicBezTo>
                  <a:cubicBezTo>
                    <a:pt x="154" y="515"/>
                    <a:pt x="158" y="495"/>
                    <a:pt x="166" y="485"/>
                  </a:cubicBezTo>
                  <a:cubicBezTo>
                    <a:pt x="178" y="472"/>
                    <a:pt x="199" y="460"/>
                    <a:pt x="217" y="454"/>
                  </a:cubicBezTo>
                  <a:cubicBezTo>
                    <a:pt x="214" y="471"/>
                    <a:pt x="204" y="497"/>
                    <a:pt x="193" y="511"/>
                  </a:cubicBezTo>
                  <a:cubicBezTo>
                    <a:pt x="191" y="513"/>
                    <a:pt x="188" y="516"/>
                    <a:pt x="185" y="518"/>
                  </a:cubicBezTo>
                  <a:cubicBezTo>
                    <a:pt x="194" y="514"/>
                    <a:pt x="203" y="510"/>
                    <a:pt x="212" y="505"/>
                  </a:cubicBezTo>
                  <a:cubicBezTo>
                    <a:pt x="220" y="500"/>
                    <a:pt x="228" y="496"/>
                    <a:pt x="236" y="491"/>
                  </a:cubicBezTo>
                  <a:cubicBezTo>
                    <a:pt x="234" y="468"/>
                    <a:pt x="229" y="439"/>
                    <a:pt x="236" y="423"/>
                  </a:cubicBezTo>
                  <a:cubicBezTo>
                    <a:pt x="244" y="404"/>
                    <a:pt x="263" y="384"/>
                    <a:pt x="280" y="371"/>
                  </a:cubicBezTo>
                  <a:cubicBezTo>
                    <a:pt x="283" y="391"/>
                    <a:pt x="282" y="423"/>
                    <a:pt x="274" y="442"/>
                  </a:cubicBezTo>
                  <a:cubicBezTo>
                    <a:pt x="269" y="454"/>
                    <a:pt x="258" y="469"/>
                    <a:pt x="249" y="482"/>
                  </a:cubicBezTo>
                  <a:cubicBezTo>
                    <a:pt x="263" y="472"/>
                    <a:pt x="277" y="461"/>
                    <a:pt x="290" y="448"/>
                  </a:cubicBezTo>
                  <a:cubicBezTo>
                    <a:pt x="299" y="439"/>
                    <a:pt x="308" y="429"/>
                    <a:pt x="316" y="419"/>
                  </a:cubicBezTo>
                  <a:cubicBezTo>
                    <a:pt x="309" y="397"/>
                    <a:pt x="295" y="370"/>
                    <a:pt x="297" y="353"/>
                  </a:cubicBezTo>
                  <a:cubicBezTo>
                    <a:pt x="300" y="332"/>
                    <a:pt x="312" y="308"/>
                    <a:pt x="325" y="290"/>
                  </a:cubicBezTo>
                  <a:cubicBezTo>
                    <a:pt x="333" y="309"/>
                    <a:pt x="342" y="340"/>
                    <a:pt x="339" y="360"/>
                  </a:cubicBezTo>
                  <a:cubicBezTo>
                    <a:pt x="338" y="373"/>
                    <a:pt x="331" y="390"/>
                    <a:pt x="326" y="406"/>
                  </a:cubicBezTo>
                  <a:cubicBezTo>
                    <a:pt x="333" y="395"/>
                    <a:pt x="340" y="383"/>
                    <a:pt x="347" y="371"/>
                  </a:cubicBezTo>
                  <a:cubicBezTo>
                    <a:pt x="348" y="368"/>
                    <a:pt x="350" y="364"/>
                    <a:pt x="352" y="360"/>
                  </a:cubicBezTo>
                  <a:cubicBezTo>
                    <a:pt x="354" y="357"/>
                    <a:pt x="355" y="353"/>
                    <a:pt x="357" y="349"/>
                  </a:cubicBezTo>
                  <a:cubicBezTo>
                    <a:pt x="360" y="342"/>
                    <a:pt x="363" y="335"/>
                    <a:pt x="365" y="327"/>
                  </a:cubicBezTo>
                  <a:cubicBezTo>
                    <a:pt x="367" y="323"/>
                    <a:pt x="368" y="319"/>
                    <a:pt x="369" y="314"/>
                  </a:cubicBezTo>
                  <a:cubicBezTo>
                    <a:pt x="354" y="297"/>
                    <a:pt x="332" y="277"/>
                    <a:pt x="327" y="260"/>
                  </a:cubicBezTo>
                  <a:cubicBezTo>
                    <a:pt x="322" y="240"/>
                    <a:pt x="325" y="213"/>
                    <a:pt x="331" y="192"/>
                  </a:cubicBezTo>
                  <a:cubicBezTo>
                    <a:pt x="345" y="206"/>
                    <a:pt x="364" y="232"/>
                    <a:pt x="369" y="252"/>
                  </a:cubicBezTo>
                  <a:cubicBezTo>
                    <a:pt x="372" y="264"/>
                    <a:pt x="372" y="280"/>
                    <a:pt x="373" y="295"/>
                  </a:cubicBezTo>
                  <a:cubicBezTo>
                    <a:pt x="374" y="290"/>
                    <a:pt x="375" y="285"/>
                    <a:pt x="375" y="280"/>
                  </a:cubicBezTo>
                  <a:cubicBezTo>
                    <a:pt x="378" y="255"/>
                    <a:pt x="379" y="231"/>
                    <a:pt x="377" y="206"/>
                  </a:cubicBezTo>
                  <a:cubicBezTo>
                    <a:pt x="359" y="192"/>
                    <a:pt x="332" y="176"/>
                    <a:pt x="324" y="160"/>
                  </a:cubicBezTo>
                  <a:cubicBezTo>
                    <a:pt x="315" y="143"/>
                    <a:pt x="312" y="116"/>
                    <a:pt x="313" y="95"/>
                  </a:cubicBezTo>
                  <a:cubicBezTo>
                    <a:pt x="329" y="106"/>
                    <a:pt x="352" y="126"/>
                    <a:pt x="361" y="144"/>
                  </a:cubicBezTo>
                  <a:cubicBezTo>
                    <a:pt x="368" y="157"/>
                    <a:pt x="371" y="178"/>
                    <a:pt x="376" y="195"/>
                  </a:cubicBezTo>
                  <a:cubicBezTo>
                    <a:pt x="375" y="191"/>
                    <a:pt x="375" y="187"/>
                    <a:pt x="374" y="183"/>
                  </a:cubicBezTo>
                  <a:cubicBezTo>
                    <a:pt x="371" y="154"/>
                    <a:pt x="365" y="125"/>
                    <a:pt x="356" y="97"/>
                  </a:cubicBezTo>
                  <a:cubicBezTo>
                    <a:pt x="340" y="90"/>
                    <a:pt x="327" y="77"/>
                    <a:pt x="320" y="59"/>
                  </a:cubicBezTo>
                  <a:cubicBezTo>
                    <a:pt x="313" y="41"/>
                    <a:pt x="314" y="21"/>
                    <a:pt x="319" y="0"/>
                  </a:cubicBezTo>
                  <a:cubicBezTo>
                    <a:pt x="335" y="10"/>
                    <a:pt x="352" y="25"/>
                    <a:pt x="359" y="44"/>
                  </a:cubicBezTo>
                  <a:cubicBezTo>
                    <a:pt x="366" y="61"/>
                    <a:pt x="366" y="80"/>
                    <a:pt x="359" y="96"/>
                  </a:cubicBezTo>
                  <a:cubicBezTo>
                    <a:pt x="364" y="108"/>
                    <a:pt x="368" y="121"/>
                    <a:pt x="372" y="134"/>
                  </a:cubicBezTo>
                  <a:cubicBezTo>
                    <a:pt x="374" y="143"/>
                    <a:pt x="376" y="152"/>
                    <a:pt x="378" y="161"/>
                  </a:cubicBezTo>
                  <a:cubicBezTo>
                    <a:pt x="377" y="145"/>
                    <a:pt x="374" y="126"/>
                    <a:pt x="376" y="113"/>
                  </a:cubicBezTo>
                  <a:cubicBezTo>
                    <a:pt x="379" y="93"/>
                    <a:pt x="394" y="66"/>
                    <a:pt x="406" y="51"/>
                  </a:cubicBezTo>
                  <a:cubicBezTo>
                    <a:pt x="414" y="71"/>
                    <a:pt x="420" y="96"/>
                    <a:pt x="417" y="116"/>
                  </a:cubicBezTo>
                  <a:cubicBezTo>
                    <a:pt x="414" y="134"/>
                    <a:pt x="393" y="158"/>
                    <a:pt x="381" y="177"/>
                  </a:cubicBezTo>
                  <a:cubicBezTo>
                    <a:pt x="381" y="178"/>
                    <a:pt x="382" y="180"/>
                    <a:pt x="382" y="182"/>
                  </a:cubicBezTo>
                  <a:cubicBezTo>
                    <a:pt x="386" y="207"/>
                    <a:pt x="387" y="232"/>
                    <a:pt x="386" y="258"/>
                  </a:cubicBezTo>
                  <a:cubicBezTo>
                    <a:pt x="390" y="239"/>
                    <a:pt x="391" y="214"/>
                    <a:pt x="397" y="198"/>
                  </a:cubicBezTo>
                  <a:cubicBezTo>
                    <a:pt x="404" y="179"/>
                    <a:pt x="426" y="155"/>
                    <a:pt x="441" y="143"/>
                  </a:cubicBezTo>
                  <a:cubicBezTo>
                    <a:pt x="445" y="164"/>
                    <a:pt x="445" y="192"/>
                    <a:pt x="438" y="211"/>
                  </a:cubicBezTo>
                  <a:cubicBezTo>
                    <a:pt x="431" y="229"/>
                    <a:pt x="402" y="249"/>
                    <a:pt x="386" y="266"/>
                  </a:cubicBezTo>
                  <a:cubicBezTo>
                    <a:pt x="386" y="271"/>
                    <a:pt x="385" y="276"/>
                    <a:pt x="385" y="281"/>
                  </a:cubicBezTo>
                  <a:cubicBezTo>
                    <a:pt x="383" y="296"/>
                    <a:pt x="380" y="310"/>
                    <a:pt x="377" y="324"/>
                  </a:cubicBezTo>
                  <a:cubicBezTo>
                    <a:pt x="382" y="313"/>
                    <a:pt x="388" y="301"/>
                    <a:pt x="395" y="293"/>
                  </a:cubicBezTo>
                  <a:cubicBezTo>
                    <a:pt x="408" y="276"/>
                    <a:pt x="436" y="259"/>
                    <a:pt x="456" y="252"/>
                  </a:cubicBezTo>
                  <a:cubicBezTo>
                    <a:pt x="453" y="275"/>
                    <a:pt x="444" y="301"/>
                    <a:pt x="430" y="318"/>
                  </a:cubicBezTo>
                  <a:cubicBezTo>
                    <a:pt x="419" y="333"/>
                    <a:pt x="389" y="343"/>
                    <a:pt x="367" y="353"/>
                  </a:cubicBezTo>
                  <a:cubicBezTo>
                    <a:pt x="367" y="353"/>
                    <a:pt x="367" y="353"/>
                    <a:pt x="367" y="354"/>
                  </a:cubicBezTo>
                  <a:cubicBezTo>
                    <a:pt x="365" y="358"/>
                    <a:pt x="364" y="361"/>
                    <a:pt x="362" y="365"/>
                  </a:cubicBezTo>
                  <a:cubicBezTo>
                    <a:pt x="360" y="369"/>
                    <a:pt x="358" y="373"/>
                    <a:pt x="357" y="376"/>
                  </a:cubicBezTo>
                  <a:cubicBezTo>
                    <a:pt x="351" y="388"/>
                    <a:pt x="344" y="399"/>
                    <a:pt x="337" y="410"/>
                  </a:cubicBezTo>
                  <a:cubicBezTo>
                    <a:pt x="347" y="399"/>
                    <a:pt x="357" y="388"/>
                    <a:pt x="367" y="381"/>
                  </a:cubicBezTo>
                  <a:cubicBezTo>
                    <a:pt x="385" y="369"/>
                    <a:pt x="418" y="361"/>
                    <a:pt x="439" y="359"/>
                  </a:cubicBezTo>
                  <a:cubicBezTo>
                    <a:pt x="430" y="381"/>
                    <a:pt x="413" y="405"/>
                    <a:pt x="395" y="417"/>
                  </a:cubicBezTo>
                  <a:cubicBezTo>
                    <a:pt x="378" y="428"/>
                    <a:pt x="345" y="429"/>
                    <a:pt x="320" y="433"/>
                  </a:cubicBezTo>
                  <a:cubicBezTo>
                    <a:pt x="314" y="442"/>
                    <a:pt x="307" y="450"/>
                    <a:pt x="299" y="458"/>
                  </a:cubicBezTo>
                  <a:cubicBezTo>
                    <a:pt x="292" y="465"/>
                    <a:pt x="284" y="472"/>
                    <a:pt x="277" y="478"/>
                  </a:cubicBezTo>
                  <a:cubicBezTo>
                    <a:pt x="290" y="471"/>
                    <a:pt x="304" y="463"/>
                    <a:pt x="315" y="460"/>
                  </a:cubicBezTo>
                  <a:cubicBezTo>
                    <a:pt x="337" y="454"/>
                    <a:pt x="370" y="457"/>
                    <a:pt x="391" y="462"/>
                  </a:cubicBezTo>
                  <a:cubicBezTo>
                    <a:pt x="375" y="479"/>
                    <a:pt x="351" y="497"/>
                    <a:pt x="330" y="503"/>
                  </a:cubicBezTo>
                  <a:cubicBezTo>
                    <a:pt x="312" y="508"/>
                    <a:pt x="280" y="498"/>
                    <a:pt x="256" y="494"/>
                  </a:cubicBezTo>
                  <a:cubicBezTo>
                    <a:pt x="245" y="502"/>
                    <a:pt x="233" y="510"/>
                    <a:pt x="221" y="517"/>
                  </a:cubicBezTo>
                  <a:cubicBezTo>
                    <a:pt x="223" y="517"/>
                    <a:pt x="225" y="516"/>
                    <a:pt x="228" y="516"/>
                  </a:cubicBezTo>
                  <a:cubicBezTo>
                    <a:pt x="247" y="514"/>
                    <a:pt x="277" y="523"/>
                    <a:pt x="294" y="531"/>
                  </a:cubicBezTo>
                  <a:cubicBezTo>
                    <a:pt x="277" y="543"/>
                    <a:pt x="253" y="555"/>
                    <a:pt x="233" y="556"/>
                  </a:cubicBezTo>
                  <a:cubicBezTo>
                    <a:pt x="218" y="558"/>
                    <a:pt x="196" y="547"/>
                    <a:pt x="177" y="539"/>
                  </a:cubicBezTo>
                  <a:cubicBezTo>
                    <a:pt x="161" y="546"/>
                    <a:pt x="145" y="552"/>
                    <a:pt x="129" y="558"/>
                  </a:cubicBezTo>
                  <a:cubicBezTo>
                    <a:pt x="113" y="564"/>
                    <a:pt x="98" y="569"/>
                    <a:pt x="83" y="575"/>
                  </a:cubicBezTo>
                  <a:cubicBezTo>
                    <a:pt x="75" y="578"/>
                    <a:pt x="68" y="581"/>
                    <a:pt x="61" y="584"/>
                  </a:cubicBezTo>
                  <a:cubicBezTo>
                    <a:pt x="59" y="585"/>
                    <a:pt x="57" y="586"/>
                    <a:pt x="56" y="587"/>
                  </a:cubicBezTo>
                  <a:cubicBezTo>
                    <a:pt x="54" y="588"/>
                    <a:pt x="52" y="589"/>
                    <a:pt x="50" y="590"/>
                  </a:cubicBezTo>
                  <a:cubicBezTo>
                    <a:pt x="47" y="592"/>
                    <a:pt x="44" y="594"/>
                    <a:pt x="40" y="596"/>
                  </a:cubicBezTo>
                  <a:cubicBezTo>
                    <a:pt x="27" y="604"/>
                    <a:pt x="16" y="614"/>
                    <a:pt x="6" y="626"/>
                  </a:cubicBezTo>
                  <a:cubicBezTo>
                    <a:pt x="5" y="627"/>
                    <a:pt x="4" y="628"/>
                    <a:pt x="4" y="629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9" y="596"/>
                    <a:pt x="20" y="587"/>
                    <a:pt x="31" y="580"/>
                  </a:cubicBezTo>
                  <a:close/>
                </a:path>
              </a:pathLst>
            </a:custGeom>
            <a:solidFill>
              <a:srgbClr val="EE861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2" name="Freeform 35"/>
            <p:cNvSpPr/>
            <p:nvPr/>
          </p:nvSpPr>
          <p:spPr>
            <a:xfrm>
              <a:off x="3162301" y="1711326"/>
              <a:ext cx="558800" cy="7715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455" h="629">
                  <a:moveTo>
                    <a:pt x="425" y="580"/>
                  </a:moveTo>
                  <a:cubicBezTo>
                    <a:pt x="421" y="578"/>
                    <a:pt x="417" y="576"/>
                    <a:pt x="414" y="574"/>
                  </a:cubicBezTo>
                  <a:cubicBezTo>
                    <a:pt x="412" y="573"/>
                    <a:pt x="410" y="572"/>
                    <a:pt x="408" y="571"/>
                  </a:cubicBezTo>
                  <a:cubicBezTo>
                    <a:pt x="406" y="570"/>
                    <a:pt x="404" y="569"/>
                    <a:pt x="402" y="568"/>
                  </a:cubicBezTo>
                  <a:cubicBezTo>
                    <a:pt x="394" y="565"/>
                    <a:pt x="386" y="562"/>
                    <a:pt x="379" y="559"/>
                  </a:cubicBezTo>
                  <a:cubicBezTo>
                    <a:pt x="363" y="553"/>
                    <a:pt x="348" y="548"/>
                    <a:pt x="332" y="543"/>
                  </a:cubicBezTo>
                  <a:cubicBezTo>
                    <a:pt x="323" y="540"/>
                    <a:pt x="314" y="536"/>
                    <a:pt x="306" y="533"/>
                  </a:cubicBezTo>
                  <a:cubicBezTo>
                    <a:pt x="301" y="515"/>
                    <a:pt x="298" y="495"/>
                    <a:pt x="289" y="485"/>
                  </a:cubicBezTo>
                  <a:cubicBezTo>
                    <a:pt x="277" y="472"/>
                    <a:pt x="257" y="460"/>
                    <a:pt x="239" y="454"/>
                  </a:cubicBezTo>
                  <a:cubicBezTo>
                    <a:pt x="242" y="471"/>
                    <a:pt x="251" y="497"/>
                    <a:pt x="263" y="511"/>
                  </a:cubicBezTo>
                  <a:cubicBezTo>
                    <a:pt x="265" y="513"/>
                    <a:pt x="267" y="516"/>
                    <a:pt x="270" y="518"/>
                  </a:cubicBezTo>
                  <a:cubicBezTo>
                    <a:pt x="261" y="514"/>
                    <a:pt x="252" y="510"/>
                    <a:pt x="243" y="505"/>
                  </a:cubicBezTo>
                  <a:cubicBezTo>
                    <a:pt x="235" y="500"/>
                    <a:pt x="227" y="496"/>
                    <a:pt x="219" y="491"/>
                  </a:cubicBezTo>
                  <a:cubicBezTo>
                    <a:pt x="221" y="468"/>
                    <a:pt x="226" y="439"/>
                    <a:pt x="219" y="423"/>
                  </a:cubicBezTo>
                  <a:cubicBezTo>
                    <a:pt x="211" y="404"/>
                    <a:pt x="193" y="384"/>
                    <a:pt x="175" y="371"/>
                  </a:cubicBezTo>
                  <a:cubicBezTo>
                    <a:pt x="172" y="391"/>
                    <a:pt x="173" y="423"/>
                    <a:pt x="181" y="442"/>
                  </a:cubicBezTo>
                  <a:cubicBezTo>
                    <a:pt x="186" y="454"/>
                    <a:pt x="197" y="469"/>
                    <a:pt x="207" y="482"/>
                  </a:cubicBezTo>
                  <a:cubicBezTo>
                    <a:pt x="192" y="472"/>
                    <a:pt x="178" y="461"/>
                    <a:pt x="166" y="448"/>
                  </a:cubicBezTo>
                  <a:cubicBezTo>
                    <a:pt x="156" y="439"/>
                    <a:pt x="147" y="429"/>
                    <a:pt x="139" y="419"/>
                  </a:cubicBezTo>
                  <a:cubicBezTo>
                    <a:pt x="147" y="397"/>
                    <a:pt x="160" y="370"/>
                    <a:pt x="158" y="353"/>
                  </a:cubicBezTo>
                  <a:cubicBezTo>
                    <a:pt x="156" y="332"/>
                    <a:pt x="143" y="308"/>
                    <a:pt x="130" y="290"/>
                  </a:cubicBezTo>
                  <a:cubicBezTo>
                    <a:pt x="122" y="309"/>
                    <a:pt x="114" y="340"/>
                    <a:pt x="116" y="360"/>
                  </a:cubicBezTo>
                  <a:cubicBezTo>
                    <a:pt x="118" y="373"/>
                    <a:pt x="124" y="390"/>
                    <a:pt x="130" y="406"/>
                  </a:cubicBezTo>
                  <a:cubicBezTo>
                    <a:pt x="122" y="395"/>
                    <a:pt x="115" y="383"/>
                    <a:pt x="109" y="371"/>
                  </a:cubicBezTo>
                  <a:cubicBezTo>
                    <a:pt x="107" y="368"/>
                    <a:pt x="105" y="364"/>
                    <a:pt x="103" y="360"/>
                  </a:cubicBezTo>
                  <a:cubicBezTo>
                    <a:pt x="102" y="357"/>
                    <a:pt x="100" y="353"/>
                    <a:pt x="98" y="349"/>
                  </a:cubicBezTo>
                  <a:cubicBezTo>
                    <a:pt x="95" y="342"/>
                    <a:pt x="92" y="335"/>
                    <a:pt x="90" y="327"/>
                  </a:cubicBezTo>
                  <a:cubicBezTo>
                    <a:pt x="89" y="323"/>
                    <a:pt x="88" y="319"/>
                    <a:pt x="87" y="314"/>
                  </a:cubicBezTo>
                  <a:cubicBezTo>
                    <a:pt x="101" y="297"/>
                    <a:pt x="123" y="277"/>
                    <a:pt x="128" y="260"/>
                  </a:cubicBezTo>
                  <a:cubicBezTo>
                    <a:pt x="133" y="240"/>
                    <a:pt x="131" y="213"/>
                    <a:pt x="124" y="192"/>
                  </a:cubicBezTo>
                  <a:cubicBezTo>
                    <a:pt x="110" y="206"/>
                    <a:pt x="92" y="232"/>
                    <a:pt x="86" y="252"/>
                  </a:cubicBezTo>
                  <a:cubicBezTo>
                    <a:pt x="83" y="264"/>
                    <a:pt x="83" y="280"/>
                    <a:pt x="82" y="295"/>
                  </a:cubicBezTo>
                  <a:cubicBezTo>
                    <a:pt x="81" y="290"/>
                    <a:pt x="81" y="285"/>
                    <a:pt x="80" y="280"/>
                  </a:cubicBezTo>
                  <a:cubicBezTo>
                    <a:pt x="77" y="255"/>
                    <a:pt x="77" y="231"/>
                    <a:pt x="79" y="206"/>
                  </a:cubicBezTo>
                  <a:cubicBezTo>
                    <a:pt x="96" y="192"/>
                    <a:pt x="124" y="176"/>
                    <a:pt x="132" y="160"/>
                  </a:cubicBezTo>
                  <a:cubicBezTo>
                    <a:pt x="141" y="143"/>
                    <a:pt x="144" y="116"/>
                    <a:pt x="142" y="95"/>
                  </a:cubicBezTo>
                  <a:cubicBezTo>
                    <a:pt x="126" y="106"/>
                    <a:pt x="103" y="126"/>
                    <a:pt x="94" y="144"/>
                  </a:cubicBezTo>
                  <a:cubicBezTo>
                    <a:pt x="88" y="157"/>
                    <a:pt x="84" y="178"/>
                    <a:pt x="80" y="195"/>
                  </a:cubicBezTo>
                  <a:cubicBezTo>
                    <a:pt x="80" y="191"/>
                    <a:pt x="80" y="187"/>
                    <a:pt x="81" y="183"/>
                  </a:cubicBezTo>
                  <a:cubicBezTo>
                    <a:pt x="85" y="154"/>
                    <a:pt x="91" y="125"/>
                    <a:pt x="99" y="97"/>
                  </a:cubicBezTo>
                  <a:cubicBezTo>
                    <a:pt x="115" y="90"/>
                    <a:pt x="128" y="77"/>
                    <a:pt x="135" y="59"/>
                  </a:cubicBezTo>
                  <a:cubicBezTo>
                    <a:pt x="142" y="41"/>
                    <a:pt x="141" y="21"/>
                    <a:pt x="136" y="0"/>
                  </a:cubicBezTo>
                  <a:cubicBezTo>
                    <a:pt x="120" y="10"/>
                    <a:pt x="104" y="25"/>
                    <a:pt x="96" y="44"/>
                  </a:cubicBezTo>
                  <a:cubicBezTo>
                    <a:pt x="89" y="61"/>
                    <a:pt x="90" y="80"/>
                    <a:pt x="96" y="96"/>
                  </a:cubicBezTo>
                  <a:cubicBezTo>
                    <a:pt x="91" y="108"/>
                    <a:pt x="87" y="121"/>
                    <a:pt x="84" y="134"/>
                  </a:cubicBezTo>
                  <a:cubicBezTo>
                    <a:pt x="81" y="143"/>
                    <a:pt x="79" y="152"/>
                    <a:pt x="77" y="161"/>
                  </a:cubicBezTo>
                  <a:cubicBezTo>
                    <a:pt x="78" y="145"/>
                    <a:pt x="81" y="126"/>
                    <a:pt x="79" y="113"/>
                  </a:cubicBezTo>
                  <a:cubicBezTo>
                    <a:pt x="76" y="93"/>
                    <a:pt x="61" y="66"/>
                    <a:pt x="50" y="51"/>
                  </a:cubicBezTo>
                  <a:cubicBezTo>
                    <a:pt x="41" y="71"/>
                    <a:pt x="36" y="96"/>
                    <a:pt x="38" y="116"/>
                  </a:cubicBezTo>
                  <a:cubicBezTo>
                    <a:pt x="41" y="134"/>
                    <a:pt x="62" y="158"/>
                    <a:pt x="74" y="177"/>
                  </a:cubicBezTo>
                  <a:cubicBezTo>
                    <a:pt x="74" y="178"/>
                    <a:pt x="74" y="180"/>
                    <a:pt x="73" y="182"/>
                  </a:cubicBezTo>
                  <a:cubicBezTo>
                    <a:pt x="70" y="207"/>
                    <a:pt x="68" y="232"/>
                    <a:pt x="69" y="258"/>
                  </a:cubicBezTo>
                  <a:cubicBezTo>
                    <a:pt x="65" y="239"/>
                    <a:pt x="64" y="214"/>
                    <a:pt x="58" y="198"/>
                  </a:cubicBezTo>
                  <a:cubicBezTo>
                    <a:pt x="51" y="179"/>
                    <a:pt x="30" y="155"/>
                    <a:pt x="14" y="143"/>
                  </a:cubicBezTo>
                  <a:cubicBezTo>
                    <a:pt x="10" y="164"/>
                    <a:pt x="10" y="192"/>
                    <a:pt x="18" y="211"/>
                  </a:cubicBezTo>
                  <a:cubicBezTo>
                    <a:pt x="25" y="229"/>
                    <a:pt x="53" y="249"/>
                    <a:pt x="69" y="266"/>
                  </a:cubicBezTo>
                  <a:cubicBezTo>
                    <a:pt x="70" y="271"/>
                    <a:pt x="70" y="276"/>
                    <a:pt x="71" y="281"/>
                  </a:cubicBezTo>
                  <a:cubicBezTo>
                    <a:pt x="72" y="296"/>
                    <a:pt x="75" y="310"/>
                    <a:pt x="79" y="324"/>
                  </a:cubicBezTo>
                  <a:cubicBezTo>
                    <a:pt x="73" y="313"/>
                    <a:pt x="67" y="301"/>
                    <a:pt x="61" y="293"/>
                  </a:cubicBezTo>
                  <a:cubicBezTo>
                    <a:pt x="47" y="276"/>
                    <a:pt x="19" y="259"/>
                    <a:pt x="0" y="252"/>
                  </a:cubicBezTo>
                  <a:cubicBezTo>
                    <a:pt x="2" y="275"/>
                    <a:pt x="12" y="301"/>
                    <a:pt x="25" y="318"/>
                  </a:cubicBezTo>
                  <a:cubicBezTo>
                    <a:pt x="37" y="333"/>
                    <a:pt x="67" y="343"/>
                    <a:pt x="88" y="353"/>
                  </a:cubicBezTo>
                  <a:cubicBezTo>
                    <a:pt x="88" y="353"/>
                    <a:pt x="88" y="353"/>
                    <a:pt x="88" y="354"/>
                  </a:cubicBezTo>
                  <a:cubicBezTo>
                    <a:pt x="90" y="358"/>
                    <a:pt x="92" y="361"/>
                    <a:pt x="93" y="365"/>
                  </a:cubicBezTo>
                  <a:cubicBezTo>
                    <a:pt x="95" y="369"/>
                    <a:pt x="97" y="373"/>
                    <a:pt x="99" y="376"/>
                  </a:cubicBezTo>
                  <a:cubicBezTo>
                    <a:pt x="104" y="388"/>
                    <a:pt x="111" y="399"/>
                    <a:pt x="118" y="410"/>
                  </a:cubicBezTo>
                  <a:cubicBezTo>
                    <a:pt x="108" y="399"/>
                    <a:pt x="98" y="388"/>
                    <a:pt x="89" y="381"/>
                  </a:cubicBezTo>
                  <a:cubicBezTo>
                    <a:pt x="70" y="369"/>
                    <a:pt x="37" y="361"/>
                    <a:pt x="16" y="359"/>
                  </a:cubicBezTo>
                  <a:cubicBezTo>
                    <a:pt x="26" y="381"/>
                    <a:pt x="43" y="405"/>
                    <a:pt x="61" y="417"/>
                  </a:cubicBezTo>
                  <a:cubicBezTo>
                    <a:pt x="77" y="428"/>
                    <a:pt x="111" y="429"/>
                    <a:pt x="135" y="433"/>
                  </a:cubicBezTo>
                  <a:cubicBezTo>
                    <a:pt x="142" y="442"/>
                    <a:pt x="149" y="450"/>
                    <a:pt x="156" y="458"/>
                  </a:cubicBezTo>
                  <a:cubicBezTo>
                    <a:pt x="163" y="465"/>
                    <a:pt x="171" y="472"/>
                    <a:pt x="179" y="478"/>
                  </a:cubicBezTo>
                  <a:cubicBezTo>
                    <a:pt x="165" y="471"/>
                    <a:pt x="152" y="463"/>
                    <a:pt x="140" y="460"/>
                  </a:cubicBezTo>
                  <a:cubicBezTo>
                    <a:pt x="119" y="454"/>
                    <a:pt x="85" y="457"/>
                    <a:pt x="64" y="462"/>
                  </a:cubicBezTo>
                  <a:cubicBezTo>
                    <a:pt x="80" y="479"/>
                    <a:pt x="104" y="497"/>
                    <a:pt x="125" y="503"/>
                  </a:cubicBezTo>
                  <a:cubicBezTo>
                    <a:pt x="144" y="508"/>
                    <a:pt x="175" y="498"/>
                    <a:pt x="199" y="494"/>
                  </a:cubicBezTo>
                  <a:cubicBezTo>
                    <a:pt x="210" y="502"/>
                    <a:pt x="222" y="510"/>
                    <a:pt x="235" y="517"/>
                  </a:cubicBezTo>
                  <a:cubicBezTo>
                    <a:pt x="232" y="517"/>
                    <a:pt x="230" y="516"/>
                    <a:pt x="228" y="516"/>
                  </a:cubicBezTo>
                  <a:cubicBezTo>
                    <a:pt x="208" y="514"/>
                    <a:pt x="179" y="523"/>
                    <a:pt x="161" y="531"/>
                  </a:cubicBezTo>
                  <a:cubicBezTo>
                    <a:pt x="178" y="543"/>
                    <a:pt x="202" y="555"/>
                    <a:pt x="222" y="556"/>
                  </a:cubicBezTo>
                  <a:cubicBezTo>
                    <a:pt x="237" y="558"/>
                    <a:pt x="260" y="547"/>
                    <a:pt x="279" y="539"/>
                  </a:cubicBezTo>
                  <a:cubicBezTo>
                    <a:pt x="295" y="546"/>
                    <a:pt x="311" y="552"/>
                    <a:pt x="327" y="558"/>
                  </a:cubicBezTo>
                  <a:cubicBezTo>
                    <a:pt x="342" y="564"/>
                    <a:pt x="357" y="569"/>
                    <a:pt x="373" y="575"/>
                  </a:cubicBezTo>
                  <a:cubicBezTo>
                    <a:pt x="380" y="578"/>
                    <a:pt x="388" y="581"/>
                    <a:pt x="395" y="584"/>
                  </a:cubicBezTo>
                  <a:cubicBezTo>
                    <a:pt x="396" y="585"/>
                    <a:pt x="398" y="586"/>
                    <a:pt x="400" y="587"/>
                  </a:cubicBezTo>
                  <a:cubicBezTo>
                    <a:pt x="401" y="588"/>
                    <a:pt x="403" y="589"/>
                    <a:pt x="405" y="590"/>
                  </a:cubicBezTo>
                  <a:cubicBezTo>
                    <a:pt x="408" y="592"/>
                    <a:pt x="412" y="594"/>
                    <a:pt x="415" y="596"/>
                  </a:cubicBezTo>
                  <a:cubicBezTo>
                    <a:pt x="428" y="604"/>
                    <a:pt x="440" y="614"/>
                    <a:pt x="449" y="626"/>
                  </a:cubicBezTo>
                  <a:cubicBezTo>
                    <a:pt x="450" y="627"/>
                    <a:pt x="451" y="628"/>
                    <a:pt x="452" y="629"/>
                  </a:cubicBezTo>
                  <a:cubicBezTo>
                    <a:pt x="455" y="605"/>
                    <a:pt x="455" y="605"/>
                    <a:pt x="455" y="605"/>
                  </a:cubicBezTo>
                  <a:cubicBezTo>
                    <a:pt x="446" y="596"/>
                    <a:pt x="436" y="587"/>
                    <a:pt x="425" y="580"/>
                  </a:cubicBezTo>
                  <a:close/>
                </a:path>
              </a:pathLst>
            </a:custGeom>
            <a:solidFill>
              <a:srgbClr val="FFC92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23" name="组合 38"/>
          <p:cNvGrpSpPr/>
          <p:nvPr/>
        </p:nvGrpSpPr>
        <p:grpSpPr>
          <a:xfrm>
            <a:off x="4921250" y="2246313"/>
            <a:ext cx="563563" cy="946150"/>
            <a:chOff x="4929188" y="1268413"/>
            <a:chExt cx="1489075" cy="2501901"/>
          </a:xfrm>
        </p:grpSpPr>
        <p:sp>
          <p:nvSpPr>
            <p:cNvPr id="8224" name="Freeform 39"/>
            <p:cNvSpPr/>
            <p:nvPr/>
          </p:nvSpPr>
          <p:spPr>
            <a:xfrm>
              <a:off x="5799138" y="1268413"/>
              <a:ext cx="550863" cy="754063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pathLst>
                <a:path w="347" h="475">
                  <a:moveTo>
                    <a:pt x="0" y="475"/>
                  </a:moveTo>
                  <a:lnTo>
                    <a:pt x="150" y="475"/>
                  </a:lnTo>
                  <a:lnTo>
                    <a:pt x="347" y="0"/>
                  </a:lnTo>
                  <a:lnTo>
                    <a:pt x="197" y="0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rgbClr val="DC3F1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5" name="Freeform 40"/>
            <p:cNvSpPr/>
            <p:nvPr/>
          </p:nvSpPr>
          <p:spPr>
            <a:xfrm>
              <a:off x="5561013" y="1268413"/>
              <a:ext cx="550863" cy="754063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pathLst>
                <a:path w="347" h="475">
                  <a:moveTo>
                    <a:pt x="0" y="475"/>
                  </a:moveTo>
                  <a:lnTo>
                    <a:pt x="150" y="475"/>
                  </a:lnTo>
                  <a:lnTo>
                    <a:pt x="347" y="0"/>
                  </a:lnTo>
                  <a:lnTo>
                    <a:pt x="200" y="0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rgbClr val="186E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6" name="Freeform 41"/>
            <p:cNvSpPr/>
            <p:nvPr/>
          </p:nvSpPr>
          <p:spPr>
            <a:xfrm>
              <a:off x="5326063" y="1268413"/>
              <a:ext cx="552450" cy="754063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pathLst>
                <a:path w="348" h="475">
                  <a:moveTo>
                    <a:pt x="0" y="475"/>
                  </a:moveTo>
                  <a:lnTo>
                    <a:pt x="148" y="475"/>
                  </a:lnTo>
                  <a:lnTo>
                    <a:pt x="348" y="0"/>
                  </a:lnTo>
                  <a:lnTo>
                    <a:pt x="198" y="0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rgbClr val="2B9F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7" name="Freeform 42"/>
            <p:cNvSpPr>
              <a:spLocks noEditPoints="1"/>
            </p:cNvSpPr>
            <p:nvPr/>
          </p:nvSpPr>
          <p:spPr>
            <a:xfrm>
              <a:off x="5246688" y="1951038"/>
              <a:ext cx="858838" cy="146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227" h="39">
                  <a:moveTo>
                    <a:pt x="16" y="39"/>
                  </a:moveTo>
                  <a:cubicBezTo>
                    <a:pt x="7" y="39"/>
                    <a:pt x="0" y="31"/>
                    <a:pt x="0" y="2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9" y="0"/>
                    <a:pt x="227" y="7"/>
                    <a:pt x="227" y="1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7" y="31"/>
                    <a:pt x="219" y="39"/>
                    <a:pt x="210" y="39"/>
                  </a:cubicBezTo>
                  <a:lnTo>
                    <a:pt x="16" y="39"/>
                  </a:lnTo>
                  <a:close/>
                  <a:moveTo>
                    <a:pt x="217" y="16"/>
                  </a:moveTo>
                  <a:cubicBezTo>
                    <a:pt x="217" y="12"/>
                    <a:pt x="214" y="9"/>
                    <a:pt x="210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2" y="9"/>
                    <a:pt x="10" y="12"/>
                    <a:pt x="10" y="16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6"/>
                    <a:pt x="12" y="29"/>
                    <a:pt x="16" y="29"/>
                  </a:cubicBezTo>
                  <a:cubicBezTo>
                    <a:pt x="210" y="29"/>
                    <a:pt x="210" y="29"/>
                    <a:pt x="210" y="29"/>
                  </a:cubicBezTo>
                  <a:cubicBezTo>
                    <a:pt x="214" y="29"/>
                    <a:pt x="217" y="26"/>
                    <a:pt x="217" y="22"/>
                  </a:cubicBezTo>
                  <a:lnTo>
                    <a:pt x="217" y="16"/>
                  </a:lnTo>
                  <a:close/>
                </a:path>
              </a:pathLst>
            </a:custGeom>
            <a:solidFill>
              <a:srgbClr val="FFC92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8" name="Freeform 43"/>
            <p:cNvSpPr>
              <a:spLocks noEditPoints="1"/>
            </p:cNvSpPr>
            <p:nvPr/>
          </p:nvSpPr>
          <p:spPr>
            <a:xfrm>
              <a:off x="5561013" y="2124076"/>
              <a:ext cx="227013" cy="22225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60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cubicBezTo>
                    <a:pt x="47" y="59"/>
                    <a:pt x="60" y="46"/>
                    <a:pt x="60" y="29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8"/>
                  </a:moveTo>
                  <a:cubicBezTo>
                    <a:pt x="20" y="48"/>
                    <a:pt x="11" y="40"/>
                    <a:pt x="11" y="29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49" y="19"/>
                    <a:pt x="49" y="29"/>
                  </a:cubicBezTo>
                  <a:cubicBezTo>
                    <a:pt x="49" y="40"/>
                    <a:pt x="41" y="48"/>
                    <a:pt x="30" y="48"/>
                  </a:cubicBezTo>
                  <a:close/>
                </a:path>
              </a:pathLst>
            </a:custGeom>
            <a:solidFill>
              <a:srgbClr val="FFC92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9" name="Rectangle 44"/>
            <p:cNvSpPr/>
            <p:nvPr/>
          </p:nvSpPr>
          <p:spPr>
            <a:xfrm>
              <a:off x="5632451" y="2041526"/>
              <a:ext cx="87313" cy="168275"/>
            </a:xfrm>
            <a:prstGeom prst="rect">
              <a:avLst/>
            </a:prstGeom>
            <a:solidFill>
              <a:srgbClr val="EE861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30" name="Oval 45"/>
            <p:cNvSpPr/>
            <p:nvPr/>
          </p:nvSpPr>
          <p:spPr>
            <a:xfrm>
              <a:off x="4929188" y="2286001"/>
              <a:ext cx="1489075" cy="1484313"/>
            </a:xfrm>
            <a:prstGeom prst="ellipse">
              <a:avLst/>
            </a:prstGeom>
            <a:solidFill>
              <a:srgbClr val="FFC92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31" name="Oval 46"/>
            <p:cNvSpPr/>
            <p:nvPr/>
          </p:nvSpPr>
          <p:spPr>
            <a:xfrm>
              <a:off x="5024438" y="2376488"/>
              <a:ext cx="1303338" cy="1298575"/>
            </a:xfrm>
            <a:prstGeom prst="ellipse">
              <a:avLst/>
            </a:prstGeom>
            <a:solidFill>
              <a:srgbClr val="EE861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32" name="Freeform 47"/>
            <p:cNvSpPr/>
            <p:nvPr/>
          </p:nvSpPr>
          <p:spPr>
            <a:xfrm>
              <a:off x="5008563" y="1268413"/>
              <a:ext cx="552450" cy="7540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pathLst>
                <a:path w="348" h="475">
                  <a:moveTo>
                    <a:pt x="348" y="475"/>
                  </a:moveTo>
                  <a:lnTo>
                    <a:pt x="198" y="475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348" y="475"/>
                  </a:lnTo>
                  <a:close/>
                </a:path>
              </a:pathLst>
            </a:custGeom>
            <a:solidFill>
              <a:srgbClr val="44CDD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3" name="Freeform 48"/>
            <p:cNvSpPr/>
            <p:nvPr/>
          </p:nvSpPr>
          <p:spPr>
            <a:xfrm>
              <a:off x="5243513" y="1268413"/>
              <a:ext cx="550863" cy="7540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pathLst>
                <a:path w="347" h="475">
                  <a:moveTo>
                    <a:pt x="347" y="475"/>
                  </a:moveTo>
                  <a:lnTo>
                    <a:pt x="200" y="475"/>
                  </a:lnTo>
                  <a:lnTo>
                    <a:pt x="0" y="0"/>
                  </a:lnTo>
                  <a:lnTo>
                    <a:pt x="150" y="0"/>
                  </a:lnTo>
                  <a:lnTo>
                    <a:pt x="347" y="475"/>
                  </a:lnTo>
                  <a:close/>
                </a:path>
              </a:pathLst>
            </a:custGeom>
            <a:solidFill>
              <a:srgbClr val="2B9F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4" name="Freeform 49"/>
            <p:cNvSpPr/>
            <p:nvPr/>
          </p:nvSpPr>
          <p:spPr>
            <a:xfrm>
              <a:off x="5481638" y="1268413"/>
              <a:ext cx="550863" cy="7540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pathLst>
                <a:path w="347" h="475">
                  <a:moveTo>
                    <a:pt x="347" y="475"/>
                  </a:moveTo>
                  <a:lnTo>
                    <a:pt x="197" y="475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347" y="475"/>
                  </a:lnTo>
                  <a:close/>
                </a:path>
              </a:pathLst>
            </a:custGeom>
            <a:solidFill>
              <a:srgbClr val="FF541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5" name="Freeform 50"/>
            <p:cNvSpPr/>
            <p:nvPr/>
          </p:nvSpPr>
          <p:spPr>
            <a:xfrm>
              <a:off x="5106988" y="2462213"/>
              <a:ext cx="963613" cy="95726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255" h="254">
                  <a:moveTo>
                    <a:pt x="150" y="0"/>
                  </a:moveTo>
                  <a:cubicBezTo>
                    <a:pt x="67" y="0"/>
                    <a:pt x="0" y="67"/>
                    <a:pt x="0" y="150"/>
                  </a:cubicBezTo>
                  <a:cubicBezTo>
                    <a:pt x="0" y="190"/>
                    <a:pt x="16" y="227"/>
                    <a:pt x="43" y="254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28" y="16"/>
                    <a:pt x="191" y="0"/>
                    <a:pt x="150" y="0"/>
                  </a:cubicBezTo>
                  <a:close/>
                </a:path>
              </a:pathLst>
            </a:custGeom>
            <a:solidFill>
              <a:srgbClr val="FFDF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6" name="Freeform 51"/>
            <p:cNvSpPr/>
            <p:nvPr/>
          </p:nvSpPr>
          <p:spPr>
            <a:xfrm>
              <a:off x="5268913" y="2620963"/>
              <a:ext cx="971550" cy="97155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pathLst>
                <a:path w="257" h="258">
                  <a:moveTo>
                    <a:pt x="212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27" y="240"/>
                    <a:pt x="65" y="258"/>
                    <a:pt x="107" y="258"/>
                  </a:cubicBezTo>
                  <a:cubicBezTo>
                    <a:pt x="190" y="258"/>
                    <a:pt x="257" y="191"/>
                    <a:pt x="257" y="108"/>
                  </a:cubicBezTo>
                  <a:cubicBezTo>
                    <a:pt x="257" y="66"/>
                    <a:pt x="240" y="28"/>
                    <a:pt x="212" y="0"/>
                  </a:cubicBezTo>
                  <a:close/>
                </a:path>
              </a:pathLst>
            </a:custGeom>
            <a:solidFill>
              <a:srgbClr val="FFC92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37" name="组合 39"/>
          <p:cNvGrpSpPr/>
          <p:nvPr/>
        </p:nvGrpSpPr>
        <p:grpSpPr>
          <a:xfrm>
            <a:off x="6356350" y="2292350"/>
            <a:ext cx="793750" cy="946150"/>
            <a:chOff x="5559425" y="1604963"/>
            <a:chExt cx="1030288" cy="1230313"/>
          </a:xfrm>
        </p:grpSpPr>
        <p:sp>
          <p:nvSpPr>
            <p:cNvPr id="8238" name="Freeform 55"/>
            <p:cNvSpPr/>
            <p:nvPr/>
          </p:nvSpPr>
          <p:spPr>
            <a:xfrm>
              <a:off x="5559425" y="1604963"/>
              <a:ext cx="1030288" cy="1230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555" h="664">
                  <a:moveTo>
                    <a:pt x="555" y="33"/>
                  </a:moveTo>
                  <a:cubicBezTo>
                    <a:pt x="555" y="33"/>
                    <a:pt x="529" y="54"/>
                    <a:pt x="466" y="49"/>
                  </a:cubicBezTo>
                  <a:cubicBezTo>
                    <a:pt x="383" y="42"/>
                    <a:pt x="369" y="0"/>
                    <a:pt x="277" y="0"/>
                  </a:cubicBezTo>
                  <a:cubicBezTo>
                    <a:pt x="186" y="0"/>
                    <a:pt x="172" y="42"/>
                    <a:pt x="89" y="49"/>
                  </a:cubicBezTo>
                  <a:cubicBezTo>
                    <a:pt x="26" y="54"/>
                    <a:pt x="0" y="33"/>
                    <a:pt x="0" y="33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5"/>
                    <a:pt x="39" y="252"/>
                    <a:pt x="39" y="332"/>
                  </a:cubicBezTo>
                  <a:cubicBezTo>
                    <a:pt x="39" y="412"/>
                    <a:pt x="0" y="468"/>
                    <a:pt x="0" y="468"/>
                  </a:cubicBezTo>
                  <a:cubicBezTo>
                    <a:pt x="0" y="468"/>
                    <a:pt x="23" y="521"/>
                    <a:pt x="102" y="581"/>
                  </a:cubicBezTo>
                  <a:cubicBezTo>
                    <a:pt x="162" y="627"/>
                    <a:pt x="243" y="654"/>
                    <a:pt x="277" y="664"/>
                  </a:cubicBezTo>
                  <a:cubicBezTo>
                    <a:pt x="312" y="654"/>
                    <a:pt x="393" y="627"/>
                    <a:pt x="453" y="581"/>
                  </a:cubicBezTo>
                  <a:cubicBezTo>
                    <a:pt x="532" y="521"/>
                    <a:pt x="555" y="468"/>
                    <a:pt x="555" y="468"/>
                  </a:cubicBezTo>
                  <a:cubicBezTo>
                    <a:pt x="555" y="468"/>
                    <a:pt x="516" y="412"/>
                    <a:pt x="516" y="332"/>
                  </a:cubicBezTo>
                  <a:cubicBezTo>
                    <a:pt x="516" y="252"/>
                    <a:pt x="555" y="195"/>
                    <a:pt x="555" y="195"/>
                  </a:cubicBezTo>
                  <a:lnTo>
                    <a:pt x="555" y="33"/>
                  </a:lnTo>
                  <a:close/>
                </a:path>
              </a:pathLst>
            </a:custGeom>
            <a:solidFill>
              <a:srgbClr val="2B9F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9" name="Freeform 56"/>
            <p:cNvSpPr/>
            <p:nvPr/>
          </p:nvSpPr>
          <p:spPr>
            <a:xfrm>
              <a:off x="5619750" y="1662113"/>
              <a:ext cx="911225" cy="11128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491" h="600">
                  <a:moveTo>
                    <a:pt x="245" y="600"/>
                  </a:moveTo>
                  <a:cubicBezTo>
                    <a:pt x="210" y="590"/>
                    <a:pt x="141" y="565"/>
                    <a:pt x="88" y="525"/>
                  </a:cubicBezTo>
                  <a:cubicBezTo>
                    <a:pt x="40" y="489"/>
                    <a:pt x="15" y="455"/>
                    <a:pt x="4" y="438"/>
                  </a:cubicBezTo>
                  <a:cubicBezTo>
                    <a:pt x="17" y="413"/>
                    <a:pt x="39" y="363"/>
                    <a:pt x="39" y="301"/>
                  </a:cubicBezTo>
                  <a:cubicBezTo>
                    <a:pt x="39" y="231"/>
                    <a:pt x="11" y="176"/>
                    <a:pt x="0" y="15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9"/>
                    <a:pt x="23" y="50"/>
                    <a:pt x="37" y="50"/>
                  </a:cubicBezTo>
                  <a:cubicBezTo>
                    <a:pt x="45" y="50"/>
                    <a:pt x="52" y="50"/>
                    <a:pt x="60" y="49"/>
                  </a:cubicBezTo>
                  <a:cubicBezTo>
                    <a:pt x="103" y="45"/>
                    <a:pt x="131" y="33"/>
                    <a:pt x="155" y="22"/>
                  </a:cubicBezTo>
                  <a:cubicBezTo>
                    <a:pt x="181" y="10"/>
                    <a:pt x="203" y="0"/>
                    <a:pt x="245" y="0"/>
                  </a:cubicBezTo>
                  <a:cubicBezTo>
                    <a:pt x="288" y="0"/>
                    <a:pt x="310" y="10"/>
                    <a:pt x="336" y="22"/>
                  </a:cubicBezTo>
                  <a:cubicBezTo>
                    <a:pt x="360" y="33"/>
                    <a:pt x="388" y="45"/>
                    <a:pt x="431" y="49"/>
                  </a:cubicBezTo>
                  <a:cubicBezTo>
                    <a:pt x="439" y="50"/>
                    <a:pt x="446" y="50"/>
                    <a:pt x="454" y="50"/>
                  </a:cubicBezTo>
                  <a:cubicBezTo>
                    <a:pt x="468" y="50"/>
                    <a:pt x="481" y="49"/>
                    <a:pt x="491" y="47"/>
                  </a:cubicBezTo>
                  <a:cubicBezTo>
                    <a:pt x="491" y="155"/>
                    <a:pt x="491" y="155"/>
                    <a:pt x="491" y="155"/>
                  </a:cubicBezTo>
                  <a:cubicBezTo>
                    <a:pt x="480" y="176"/>
                    <a:pt x="452" y="231"/>
                    <a:pt x="452" y="301"/>
                  </a:cubicBezTo>
                  <a:cubicBezTo>
                    <a:pt x="452" y="363"/>
                    <a:pt x="474" y="413"/>
                    <a:pt x="487" y="438"/>
                  </a:cubicBezTo>
                  <a:cubicBezTo>
                    <a:pt x="476" y="455"/>
                    <a:pt x="451" y="489"/>
                    <a:pt x="403" y="525"/>
                  </a:cubicBezTo>
                  <a:cubicBezTo>
                    <a:pt x="350" y="565"/>
                    <a:pt x="281" y="590"/>
                    <a:pt x="245" y="600"/>
                  </a:cubicBezTo>
                  <a:close/>
                </a:path>
              </a:pathLst>
            </a:custGeom>
            <a:solidFill>
              <a:srgbClr val="EE861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40" name="Freeform 57"/>
            <p:cNvSpPr/>
            <p:nvPr/>
          </p:nvSpPr>
          <p:spPr>
            <a:xfrm>
              <a:off x="5643563" y="1689101"/>
              <a:ext cx="862013" cy="1058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465" h="572">
                  <a:moveTo>
                    <a:pt x="441" y="49"/>
                  </a:moveTo>
                  <a:cubicBezTo>
                    <a:pt x="433" y="49"/>
                    <a:pt x="425" y="49"/>
                    <a:pt x="417" y="48"/>
                  </a:cubicBezTo>
                  <a:cubicBezTo>
                    <a:pt x="371" y="45"/>
                    <a:pt x="343" y="32"/>
                    <a:pt x="317" y="20"/>
                  </a:cubicBezTo>
                  <a:cubicBezTo>
                    <a:pt x="292" y="9"/>
                    <a:pt x="272" y="0"/>
                    <a:pt x="232" y="0"/>
                  </a:cubicBezTo>
                  <a:cubicBezTo>
                    <a:pt x="193" y="0"/>
                    <a:pt x="173" y="9"/>
                    <a:pt x="148" y="20"/>
                  </a:cubicBezTo>
                  <a:cubicBezTo>
                    <a:pt x="122" y="32"/>
                    <a:pt x="94" y="45"/>
                    <a:pt x="48" y="48"/>
                  </a:cubicBezTo>
                  <a:cubicBezTo>
                    <a:pt x="40" y="49"/>
                    <a:pt x="32" y="49"/>
                    <a:pt x="24" y="49"/>
                  </a:cubicBezTo>
                  <a:cubicBezTo>
                    <a:pt x="16" y="49"/>
                    <a:pt x="8" y="49"/>
                    <a:pt x="0" y="4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3" y="161"/>
                    <a:pt x="39" y="217"/>
                    <a:pt x="39" y="287"/>
                  </a:cubicBezTo>
                  <a:cubicBezTo>
                    <a:pt x="39" y="347"/>
                    <a:pt x="20" y="396"/>
                    <a:pt x="7" y="423"/>
                  </a:cubicBezTo>
                  <a:cubicBezTo>
                    <a:pt x="15" y="435"/>
                    <a:pt x="28" y="451"/>
                    <a:pt x="48" y="470"/>
                  </a:cubicBezTo>
                  <a:cubicBezTo>
                    <a:pt x="58" y="480"/>
                    <a:pt x="70" y="490"/>
                    <a:pt x="84" y="501"/>
                  </a:cubicBezTo>
                  <a:cubicBezTo>
                    <a:pt x="132" y="537"/>
                    <a:pt x="196" y="561"/>
                    <a:pt x="232" y="572"/>
                  </a:cubicBezTo>
                  <a:cubicBezTo>
                    <a:pt x="269" y="561"/>
                    <a:pt x="333" y="537"/>
                    <a:pt x="381" y="501"/>
                  </a:cubicBezTo>
                  <a:cubicBezTo>
                    <a:pt x="423" y="469"/>
                    <a:pt x="446" y="440"/>
                    <a:pt x="458" y="423"/>
                  </a:cubicBezTo>
                  <a:cubicBezTo>
                    <a:pt x="445" y="396"/>
                    <a:pt x="426" y="347"/>
                    <a:pt x="426" y="287"/>
                  </a:cubicBezTo>
                  <a:cubicBezTo>
                    <a:pt x="426" y="217"/>
                    <a:pt x="452" y="161"/>
                    <a:pt x="465" y="138"/>
                  </a:cubicBezTo>
                  <a:cubicBezTo>
                    <a:pt x="465" y="53"/>
                    <a:pt x="465" y="53"/>
                    <a:pt x="465" y="53"/>
                  </a:cubicBezTo>
                  <a:cubicBezTo>
                    <a:pt x="465" y="48"/>
                    <a:pt x="465" y="48"/>
                    <a:pt x="465" y="48"/>
                  </a:cubicBezTo>
                  <a:cubicBezTo>
                    <a:pt x="457" y="49"/>
                    <a:pt x="449" y="49"/>
                    <a:pt x="441" y="49"/>
                  </a:cubicBezTo>
                  <a:close/>
                </a:path>
              </a:pathLst>
            </a:custGeom>
            <a:solidFill>
              <a:srgbClr val="FFC92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41" name="Freeform 58"/>
            <p:cNvSpPr/>
            <p:nvPr/>
          </p:nvSpPr>
          <p:spPr>
            <a:xfrm>
              <a:off x="5643563" y="1689101"/>
              <a:ext cx="862013" cy="869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465" h="470">
                  <a:moveTo>
                    <a:pt x="465" y="48"/>
                  </a:moveTo>
                  <a:cubicBezTo>
                    <a:pt x="457" y="49"/>
                    <a:pt x="449" y="49"/>
                    <a:pt x="441" y="49"/>
                  </a:cubicBezTo>
                  <a:cubicBezTo>
                    <a:pt x="433" y="49"/>
                    <a:pt x="425" y="49"/>
                    <a:pt x="417" y="48"/>
                  </a:cubicBezTo>
                  <a:cubicBezTo>
                    <a:pt x="371" y="45"/>
                    <a:pt x="343" y="32"/>
                    <a:pt x="317" y="20"/>
                  </a:cubicBezTo>
                  <a:cubicBezTo>
                    <a:pt x="292" y="9"/>
                    <a:pt x="272" y="0"/>
                    <a:pt x="232" y="0"/>
                  </a:cubicBezTo>
                  <a:cubicBezTo>
                    <a:pt x="193" y="0"/>
                    <a:pt x="173" y="9"/>
                    <a:pt x="148" y="20"/>
                  </a:cubicBezTo>
                  <a:cubicBezTo>
                    <a:pt x="122" y="32"/>
                    <a:pt x="94" y="45"/>
                    <a:pt x="48" y="48"/>
                  </a:cubicBezTo>
                  <a:cubicBezTo>
                    <a:pt x="40" y="49"/>
                    <a:pt x="32" y="49"/>
                    <a:pt x="24" y="49"/>
                  </a:cubicBezTo>
                  <a:cubicBezTo>
                    <a:pt x="16" y="49"/>
                    <a:pt x="8" y="49"/>
                    <a:pt x="0" y="4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3" y="161"/>
                    <a:pt x="39" y="217"/>
                    <a:pt x="39" y="287"/>
                  </a:cubicBezTo>
                  <a:cubicBezTo>
                    <a:pt x="39" y="347"/>
                    <a:pt x="20" y="396"/>
                    <a:pt x="7" y="423"/>
                  </a:cubicBezTo>
                  <a:cubicBezTo>
                    <a:pt x="15" y="435"/>
                    <a:pt x="28" y="451"/>
                    <a:pt x="48" y="470"/>
                  </a:cubicBezTo>
                  <a:cubicBezTo>
                    <a:pt x="465" y="53"/>
                    <a:pt x="465" y="53"/>
                    <a:pt x="465" y="53"/>
                  </a:cubicBezTo>
                  <a:lnTo>
                    <a:pt x="465" y="48"/>
                  </a:lnTo>
                  <a:close/>
                </a:path>
              </a:pathLst>
            </a:custGeom>
            <a:solidFill>
              <a:srgbClr val="FFDF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42" name="组合 40"/>
          <p:cNvGrpSpPr/>
          <p:nvPr/>
        </p:nvGrpSpPr>
        <p:grpSpPr>
          <a:xfrm>
            <a:off x="7570788" y="2309813"/>
            <a:ext cx="1560512" cy="946150"/>
            <a:chOff x="6958013" y="2208213"/>
            <a:chExt cx="2501901" cy="1516062"/>
          </a:xfrm>
        </p:grpSpPr>
        <p:sp>
          <p:nvSpPr>
            <p:cNvPr id="8243" name="Freeform 62"/>
            <p:cNvSpPr/>
            <p:nvPr/>
          </p:nvSpPr>
          <p:spPr>
            <a:xfrm>
              <a:off x="7043738" y="2336800"/>
              <a:ext cx="2333625" cy="12350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470" h="778">
                  <a:moveTo>
                    <a:pt x="1149" y="474"/>
                  </a:moveTo>
                  <a:lnTo>
                    <a:pt x="1130" y="236"/>
                  </a:lnTo>
                  <a:lnTo>
                    <a:pt x="1116" y="48"/>
                  </a:lnTo>
                  <a:lnTo>
                    <a:pt x="890" y="447"/>
                  </a:lnTo>
                  <a:lnTo>
                    <a:pt x="734" y="0"/>
                  </a:lnTo>
                  <a:lnTo>
                    <a:pt x="580" y="447"/>
                  </a:lnTo>
                  <a:lnTo>
                    <a:pt x="352" y="48"/>
                  </a:lnTo>
                  <a:lnTo>
                    <a:pt x="318" y="474"/>
                  </a:lnTo>
                  <a:lnTo>
                    <a:pt x="0" y="155"/>
                  </a:lnTo>
                  <a:lnTo>
                    <a:pt x="207" y="778"/>
                  </a:lnTo>
                  <a:lnTo>
                    <a:pt x="589" y="778"/>
                  </a:lnTo>
                  <a:lnTo>
                    <a:pt x="734" y="778"/>
                  </a:lnTo>
                  <a:lnTo>
                    <a:pt x="1263" y="778"/>
                  </a:lnTo>
                  <a:lnTo>
                    <a:pt x="1470" y="155"/>
                  </a:lnTo>
                  <a:lnTo>
                    <a:pt x="1149" y="474"/>
                  </a:lnTo>
                  <a:close/>
                </a:path>
              </a:pathLst>
            </a:custGeom>
            <a:solidFill>
              <a:srgbClr val="FFC92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44" name="Freeform 63"/>
            <p:cNvSpPr/>
            <p:nvPr/>
          </p:nvSpPr>
          <p:spPr>
            <a:xfrm>
              <a:off x="7043738" y="2336800"/>
              <a:ext cx="1793875" cy="12350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130" h="778">
                  <a:moveTo>
                    <a:pt x="1116" y="48"/>
                  </a:moveTo>
                  <a:lnTo>
                    <a:pt x="890" y="447"/>
                  </a:lnTo>
                  <a:lnTo>
                    <a:pt x="734" y="0"/>
                  </a:lnTo>
                  <a:lnTo>
                    <a:pt x="580" y="447"/>
                  </a:lnTo>
                  <a:lnTo>
                    <a:pt x="352" y="48"/>
                  </a:lnTo>
                  <a:lnTo>
                    <a:pt x="318" y="474"/>
                  </a:lnTo>
                  <a:lnTo>
                    <a:pt x="0" y="155"/>
                  </a:lnTo>
                  <a:lnTo>
                    <a:pt x="207" y="778"/>
                  </a:lnTo>
                  <a:lnTo>
                    <a:pt x="589" y="778"/>
                  </a:lnTo>
                  <a:lnTo>
                    <a:pt x="1130" y="236"/>
                  </a:lnTo>
                  <a:lnTo>
                    <a:pt x="1116" y="48"/>
                  </a:lnTo>
                  <a:close/>
                </a:path>
              </a:pathLst>
            </a:custGeom>
            <a:solidFill>
              <a:srgbClr val="FFDF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45" name="Rectangle 64"/>
            <p:cNvSpPr/>
            <p:nvPr/>
          </p:nvSpPr>
          <p:spPr>
            <a:xfrm>
              <a:off x="7372351" y="3571875"/>
              <a:ext cx="1676400" cy="152400"/>
            </a:xfrm>
            <a:prstGeom prst="rect">
              <a:avLst/>
            </a:prstGeom>
            <a:solidFill>
              <a:srgbClr val="EE861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46" name="Oval 65"/>
            <p:cNvSpPr/>
            <p:nvPr/>
          </p:nvSpPr>
          <p:spPr>
            <a:xfrm>
              <a:off x="8107363" y="3240088"/>
              <a:ext cx="206375" cy="207962"/>
            </a:xfrm>
            <a:prstGeom prst="ellipse">
              <a:avLst/>
            </a:prstGeom>
            <a:solidFill>
              <a:srgbClr val="FF5418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47" name="Oval 66"/>
            <p:cNvSpPr/>
            <p:nvPr/>
          </p:nvSpPr>
          <p:spPr>
            <a:xfrm>
              <a:off x="8494713" y="3341688"/>
              <a:ext cx="101600" cy="106362"/>
            </a:xfrm>
            <a:prstGeom prst="ellipse">
              <a:avLst/>
            </a:prstGeom>
            <a:solidFill>
              <a:srgbClr val="FF5418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48" name="Oval 67"/>
            <p:cNvSpPr/>
            <p:nvPr/>
          </p:nvSpPr>
          <p:spPr>
            <a:xfrm>
              <a:off x="8777288" y="3341688"/>
              <a:ext cx="106363" cy="106362"/>
            </a:xfrm>
            <a:prstGeom prst="ellipse">
              <a:avLst/>
            </a:prstGeom>
            <a:solidFill>
              <a:srgbClr val="FF5418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49" name="Oval 68"/>
            <p:cNvSpPr/>
            <p:nvPr/>
          </p:nvSpPr>
          <p:spPr>
            <a:xfrm>
              <a:off x="7537451" y="3341688"/>
              <a:ext cx="106363" cy="106362"/>
            </a:xfrm>
            <a:prstGeom prst="ellipse">
              <a:avLst/>
            </a:prstGeom>
            <a:solidFill>
              <a:srgbClr val="FF5418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50" name="Oval 69"/>
            <p:cNvSpPr/>
            <p:nvPr/>
          </p:nvSpPr>
          <p:spPr>
            <a:xfrm>
              <a:off x="7820026" y="3341688"/>
              <a:ext cx="106363" cy="106362"/>
            </a:xfrm>
            <a:prstGeom prst="ellipse">
              <a:avLst/>
            </a:prstGeom>
            <a:solidFill>
              <a:srgbClr val="FF5418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51" name="Oval 70"/>
            <p:cNvSpPr/>
            <p:nvPr/>
          </p:nvSpPr>
          <p:spPr>
            <a:xfrm>
              <a:off x="8077201" y="2208213"/>
              <a:ext cx="263525" cy="260350"/>
            </a:xfrm>
            <a:prstGeom prst="ellipse">
              <a:avLst/>
            </a:prstGeom>
            <a:solidFill>
              <a:srgbClr val="EE861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52" name="Oval 71"/>
            <p:cNvSpPr/>
            <p:nvPr/>
          </p:nvSpPr>
          <p:spPr>
            <a:xfrm>
              <a:off x="7523163" y="2339975"/>
              <a:ext cx="165100" cy="169862"/>
            </a:xfrm>
            <a:prstGeom prst="ellipse">
              <a:avLst/>
            </a:prstGeom>
            <a:solidFill>
              <a:srgbClr val="EE861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53" name="Oval 72"/>
            <p:cNvSpPr/>
            <p:nvPr/>
          </p:nvSpPr>
          <p:spPr>
            <a:xfrm>
              <a:off x="6958013" y="2509838"/>
              <a:ext cx="169863" cy="171450"/>
            </a:xfrm>
            <a:prstGeom prst="ellipse">
              <a:avLst/>
            </a:prstGeom>
            <a:solidFill>
              <a:srgbClr val="EE861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54" name="Oval 73"/>
            <p:cNvSpPr/>
            <p:nvPr/>
          </p:nvSpPr>
          <p:spPr>
            <a:xfrm>
              <a:off x="8728076" y="2339975"/>
              <a:ext cx="169863" cy="169862"/>
            </a:xfrm>
            <a:prstGeom prst="ellipse">
              <a:avLst/>
            </a:prstGeom>
            <a:solidFill>
              <a:srgbClr val="EE861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55" name="Oval 74"/>
            <p:cNvSpPr/>
            <p:nvPr/>
          </p:nvSpPr>
          <p:spPr>
            <a:xfrm>
              <a:off x="9293226" y="2509838"/>
              <a:ext cx="166688" cy="171450"/>
            </a:xfrm>
            <a:prstGeom prst="ellipse">
              <a:avLst/>
            </a:prstGeom>
            <a:solidFill>
              <a:srgbClr val="EE861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56" name="组合 41"/>
          <p:cNvGrpSpPr/>
          <p:nvPr/>
        </p:nvGrpSpPr>
        <p:grpSpPr>
          <a:xfrm>
            <a:off x="-420687" y="4083050"/>
            <a:ext cx="9990137" cy="311150"/>
            <a:chOff x="648016" y="4111390"/>
            <a:chExt cx="10549070" cy="33969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648016" y="4279504"/>
              <a:ext cx="105490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523055" y="4111390"/>
              <a:ext cx="331911" cy="33102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149084" y="4111390"/>
              <a:ext cx="330234" cy="33102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817020" y="4113124"/>
              <a:ext cx="330235" cy="33102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6443048" y="4113124"/>
              <a:ext cx="330235" cy="33102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8048961" y="4120056"/>
              <a:ext cx="331911" cy="33102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9849326" y="4111390"/>
              <a:ext cx="330235" cy="33102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264" name="文本框 71"/>
          <p:cNvSpPr txBox="1"/>
          <p:nvPr/>
        </p:nvSpPr>
        <p:spPr>
          <a:xfrm>
            <a:off x="8142288" y="3598863"/>
            <a:ext cx="992187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65" name="文本框 72"/>
          <p:cNvSpPr txBox="1"/>
          <p:nvPr/>
        </p:nvSpPr>
        <p:spPr>
          <a:xfrm>
            <a:off x="7629525" y="4559300"/>
            <a:ext cx="1482725" cy="12319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再优化加工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游戏基本完工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继续优化代码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编写文档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准备提交材料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66" name="文本框 73"/>
          <p:cNvSpPr txBox="1"/>
          <p:nvPr/>
        </p:nvSpPr>
        <p:spPr>
          <a:xfrm>
            <a:off x="6416675" y="3617913"/>
            <a:ext cx="993775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67" name="文本框 74"/>
          <p:cNvSpPr txBox="1"/>
          <p:nvPr/>
        </p:nvSpPr>
        <p:spPr>
          <a:xfrm>
            <a:off x="5980113" y="4575175"/>
            <a:ext cx="1711325" cy="1662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集中测试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百人测试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提交反馈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游戏攻击系统反馈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测试修复反馈列表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增强代码健壮性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68" name="组合 46"/>
          <p:cNvGrpSpPr/>
          <p:nvPr/>
        </p:nvGrpSpPr>
        <p:grpSpPr>
          <a:xfrm>
            <a:off x="4497388" y="3598863"/>
            <a:ext cx="1482725" cy="2855912"/>
            <a:chOff x="5862608" y="3707238"/>
            <a:chExt cx="1482206" cy="2856165"/>
          </a:xfrm>
        </p:grpSpPr>
        <p:sp>
          <p:nvSpPr>
            <p:cNvPr id="8269" name="文本框 76"/>
            <p:cNvSpPr txBox="1"/>
            <p:nvPr/>
          </p:nvSpPr>
          <p:spPr>
            <a:xfrm>
              <a:off x="6243892" y="3707238"/>
              <a:ext cx="992683" cy="36935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70" name="文本框 77"/>
            <p:cNvSpPr txBox="1"/>
            <p:nvPr/>
          </p:nvSpPr>
          <p:spPr>
            <a:xfrm>
              <a:off x="5862608" y="4685866"/>
              <a:ext cx="1482206" cy="18775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BUG</a:t>
              </a: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遭遇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解决部分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BUG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代码重构归置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寻求各界大佬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帮助分析问题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71" name="组合 47"/>
          <p:cNvGrpSpPr/>
          <p:nvPr/>
        </p:nvGrpSpPr>
        <p:grpSpPr>
          <a:xfrm>
            <a:off x="2863850" y="3595688"/>
            <a:ext cx="1468438" cy="2428875"/>
            <a:chOff x="4205930" y="3704537"/>
            <a:chExt cx="1482206" cy="2428664"/>
          </a:xfrm>
        </p:grpSpPr>
        <p:sp>
          <p:nvSpPr>
            <p:cNvPr id="8272" name="文本框 79"/>
            <p:cNvSpPr txBox="1"/>
            <p:nvPr/>
          </p:nvSpPr>
          <p:spPr>
            <a:xfrm>
              <a:off x="4650092" y="3704537"/>
              <a:ext cx="992683" cy="36931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73" name="文本框 80"/>
            <p:cNvSpPr txBox="1"/>
            <p:nvPr/>
          </p:nvSpPr>
          <p:spPr>
            <a:xfrm>
              <a:off x="4205930" y="4686730"/>
              <a:ext cx="1482206" cy="14464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哼实代码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加入碰撞检测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加入随机地图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A*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改进游戏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操作玩法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74" name="组合 48"/>
          <p:cNvGrpSpPr/>
          <p:nvPr/>
        </p:nvGrpSpPr>
        <p:grpSpPr>
          <a:xfrm>
            <a:off x="1238250" y="3594100"/>
            <a:ext cx="1468438" cy="2433638"/>
            <a:chOff x="2579953" y="3702978"/>
            <a:chExt cx="1482206" cy="2434020"/>
          </a:xfrm>
        </p:grpSpPr>
        <p:sp>
          <p:nvSpPr>
            <p:cNvPr id="8275" name="文本框 82"/>
            <p:cNvSpPr txBox="1"/>
            <p:nvPr/>
          </p:nvSpPr>
          <p:spPr>
            <a:xfrm>
              <a:off x="3045538" y="3702978"/>
              <a:ext cx="992683" cy="369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76" name="文本框 83"/>
            <p:cNvSpPr txBox="1"/>
            <p:nvPr/>
          </p:nvSpPr>
          <p:spPr>
            <a:xfrm>
              <a:off x="2579953" y="4690306"/>
              <a:ext cx="1482206" cy="14466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代码开工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代码实现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基本界面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寻找适合本游戏图片声音等素材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学习开发模式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77" name="组合 49"/>
          <p:cNvGrpSpPr/>
          <p:nvPr/>
        </p:nvGrpSpPr>
        <p:grpSpPr>
          <a:xfrm>
            <a:off x="-4762" y="3594100"/>
            <a:ext cx="1225550" cy="2447925"/>
            <a:chOff x="950686" y="3702978"/>
            <a:chExt cx="1482206" cy="2446074"/>
          </a:xfrm>
        </p:grpSpPr>
        <p:sp>
          <p:nvSpPr>
            <p:cNvPr id="8278" name="文本框 85"/>
            <p:cNvSpPr txBox="1"/>
            <p:nvPr/>
          </p:nvSpPr>
          <p:spPr>
            <a:xfrm>
              <a:off x="1341171" y="3702978"/>
              <a:ext cx="992684" cy="36915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79" name="文本框 86"/>
            <p:cNvSpPr txBox="1"/>
            <p:nvPr/>
          </p:nvSpPr>
          <p:spPr>
            <a:xfrm>
              <a:off x="950686" y="4703189"/>
              <a:ext cx="1482206" cy="14458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计划阶段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讨论创意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设计画稿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游戏界面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寻找队伍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定开发计划</a:t>
              </a:r>
              <a:endPara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280" name="图片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450" y="-25400"/>
            <a:ext cx="3814763" cy="2144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4" name="矩形 123"/>
          <p:cNvSpPr/>
          <p:nvPr/>
        </p:nvSpPr>
        <p:spPr>
          <a:xfrm>
            <a:off x="2406749" y="681282"/>
            <a:ext cx="6373991" cy="923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glow rad="127000">
                    <a:schemeClr val="accent3">
                      <a:lumMod val="65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游戏开发生命周期</a:t>
            </a:r>
            <a:endParaRPr kumimoji="0" lang="zh-CN" altLang="en-US" sz="5400" b="1" i="0" u="none" strike="noStrike" kern="1200" cap="none" spc="0" normalizeH="0" baseline="0" noProof="0" dirty="0">
              <a:ln w="9525">
                <a:solidFill>
                  <a:schemeClr val="bg1"/>
                </a:solidFill>
                <a:prstDash val="solid"/>
              </a:ln>
              <a:blipFill>
                <a:blip r:embed="rId3"/>
                <a:tile tx="0" ty="0" sx="100000" sy="100000" flip="none" algn="tl"/>
              </a:blipFill>
              <a:effectLst>
                <a:glow rad="127000">
                  <a:schemeClr val="accent3">
                    <a:lumMod val="65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58288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475" y="-22225"/>
            <a:ext cx="3814763" cy="2144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2384798" y="253010"/>
            <a:ext cx="637399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glow rad="127000">
                    <a:schemeClr val="accent3">
                      <a:lumMod val="65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游戏设计元素</a:t>
            </a:r>
            <a:endParaRPr kumimoji="0" lang="zh-CN" altLang="en-US" sz="5400" b="1" i="0" u="none" strike="noStrike" kern="1200" cap="none" spc="0" normalizeH="0" baseline="0" noProof="0" dirty="0">
              <a:ln w="9525">
                <a:solidFill>
                  <a:schemeClr val="bg1"/>
                </a:solidFill>
                <a:prstDash val="solid"/>
              </a:ln>
              <a:blipFill>
                <a:blip r:embed="rId3"/>
                <a:tile tx="0" ty="0" sx="100000" sy="100000" flip="none" algn="tl"/>
              </a:blipFill>
              <a:effectLst>
                <a:glow rad="127000">
                  <a:schemeClr val="accent3">
                    <a:lumMod val="65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5013" y="6045200"/>
            <a:ext cx="762000" cy="261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故事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7013" y="6045200"/>
            <a:ext cx="914400" cy="261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背景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1413" y="6045200"/>
            <a:ext cx="1081088" cy="261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角色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92500" y="6045200"/>
            <a:ext cx="1066800" cy="261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独特风格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4572000" y="6045200"/>
            <a:ext cx="1066800" cy="261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闪光点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5651500" y="6045200"/>
            <a:ext cx="936625" cy="261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奖励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6588125" y="6045200"/>
            <a:ext cx="762000" cy="261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共鸣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7308850" y="6045200"/>
            <a:ext cx="1047750" cy="261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雕琢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grpSp>
        <p:nvGrpSpPr>
          <p:cNvPr id="9228" name="组合 34"/>
          <p:cNvGrpSpPr/>
          <p:nvPr/>
        </p:nvGrpSpPr>
        <p:grpSpPr>
          <a:xfrm>
            <a:off x="727075" y="1412875"/>
            <a:ext cx="7623175" cy="4441825"/>
            <a:chOff x="1187157" y="862997"/>
            <a:chExt cx="9288756" cy="5876690"/>
          </a:xfrm>
        </p:grpSpPr>
        <p:sp>
          <p:nvSpPr>
            <p:cNvPr id="9229" name="Line 104"/>
            <p:cNvSpPr/>
            <p:nvPr/>
          </p:nvSpPr>
          <p:spPr>
            <a:xfrm>
              <a:off x="6163628" y="1574197"/>
              <a:ext cx="0" cy="338138"/>
            </a:xfrm>
            <a:prstGeom prst="line">
              <a:avLst/>
            </a:prstGeom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9230" name="Line 105"/>
            <p:cNvSpPr/>
            <p:nvPr/>
          </p:nvSpPr>
          <p:spPr>
            <a:xfrm>
              <a:off x="6163628" y="2467960"/>
              <a:ext cx="0" cy="469900"/>
            </a:xfrm>
            <a:prstGeom prst="line">
              <a:avLst/>
            </a:prstGeom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8" name="Line 106"/>
            <p:cNvSpPr>
              <a:spLocks noChangeShapeType="1"/>
            </p:cNvSpPr>
            <p:nvPr/>
          </p:nvSpPr>
          <p:spPr bwMode="auto">
            <a:xfrm flipH="1">
              <a:off x="1705563" y="2702876"/>
              <a:ext cx="781091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Line 107"/>
            <p:cNvSpPr>
              <a:spLocks noChangeShapeType="1"/>
            </p:cNvSpPr>
            <p:nvPr/>
          </p:nvSpPr>
          <p:spPr bwMode="auto">
            <a:xfrm>
              <a:off x="9514541" y="2702876"/>
              <a:ext cx="0" cy="235236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Line 108"/>
            <p:cNvSpPr>
              <a:spLocks noChangeShapeType="1"/>
            </p:cNvSpPr>
            <p:nvPr/>
          </p:nvSpPr>
          <p:spPr bwMode="auto">
            <a:xfrm>
              <a:off x="3481298" y="2702876"/>
              <a:ext cx="0" cy="764516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Line 109"/>
            <p:cNvSpPr>
              <a:spLocks noChangeShapeType="1"/>
            </p:cNvSpPr>
            <p:nvPr/>
          </p:nvSpPr>
          <p:spPr bwMode="auto">
            <a:xfrm>
              <a:off x="3049938" y="2702876"/>
              <a:ext cx="0" cy="764516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Line 110"/>
            <p:cNvSpPr>
              <a:spLocks noChangeShapeType="1"/>
            </p:cNvSpPr>
            <p:nvPr/>
          </p:nvSpPr>
          <p:spPr bwMode="auto">
            <a:xfrm>
              <a:off x="2597300" y="2702876"/>
              <a:ext cx="0" cy="764516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Line 111"/>
            <p:cNvSpPr>
              <a:spLocks noChangeShapeType="1"/>
            </p:cNvSpPr>
            <p:nvPr/>
          </p:nvSpPr>
          <p:spPr bwMode="auto">
            <a:xfrm>
              <a:off x="2136924" y="2702876"/>
              <a:ext cx="0" cy="764516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Line 112"/>
            <p:cNvSpPr>
              <a:spLocks noChangeShapeType="1"/>
            </p:cNvSpPr>
            <p:nvPr/>
          </p:nvSpPr>
          <p:spPr bwMode="auto">
            <a:xfrm>
              <a:off x="1707498" y="2702876"/>
              <a:ext cx="0" cy="163825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Line 116"/>
            <p:cNvSpPr>
              <a:spLocks noChangeShapeType="1"/>
            </p:cNvSpPr>
            <p:nvPr/>
          </p:nvSpPr>
          <p:spPr bwMode="auto">
            <a:xfrm>
              <a:off x="7315183" y="3461091"/>
              <a:ext cx="0" cy="214232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Line 117"/>
            <p:cNvSpPr>
              <a:spLocks noChangeShapeType="1"/>
            </p:cNvSpPr>
            <p:nvPr/>
          </p:nvSpPr>
          <p:spPr bwMode="auto">
            <a:xfrm>
              <a:off x="4845016" y="3461091"/>
              <a:ext cx="0" cy="214232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Line 118"/>
            <p:cNvSpPr>
              <a:spLocks noChangeShapeType="1"/>
            </p:cNvSpPr>
            <p:nvPr/>
          </p:nvSpPr>
          <p:spPr bwMode="auto">
            <a:xfrm flipH="1">
              <a:off x="4846950" y="3467391"/>
              <a:ext cx="2470168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Line 119"/>
            <p:cNvSpPr>
              <a:spLocks noChangeShapeType="1"/>
            </p:cNvSpPr>
            <p:nvPr/>
          </p:nvSpPr>
          <p:spPr bwMode="auto">
            <a:xfrm>
              <a:off x="6164244" y="3253159"/>
              <a:ext cx="0" cy="214232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Line 114"/>
            <p:cNvSpPr>
              <a:spLocks noChangeShapeType="1"/>
            </p:cNvSpPr>
            <p:nvPr/>
          </p:nvSpPr>
          <p:spPr bwMode="auto">
            <a:xfrm>
              <a:off x="4852754" y="4605764"/>
              <a:ext cx="0" cy="382258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Line 120"/>
            <p:cNvSpPr>
              <a:spLocks noChangeShapeType="1"/>
            </p:cNvSpPr>
            <p:nvPr/>
          </p:nvSpPr>
          <p:spPr bwMode="auto">
            <a:xfrm flipH="1">
              <a:off x="3844956" y="4798993"/>
              <a:ext cx="2013661" cy="0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Line 121"/>
            <p:cNvSpPr>
              <a:spLocks noChangeShapeType="1"/>
            </p:cNvSpPr>
            <p:nvPr/>
          </p:nvSpPr>
          <p:spPr bwMode="auto">
            <a:xfrm>
              <a:off x="3848825" y="4792693"/>
              <a:ext cx="0" cy="195329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Line 122"/>
            <p:cNvSpPr>
              <a:spLocks noChangeShapeType="1"/>
            </p:cNvSpPr>
            <p:nvPr/>
          </p:nvSpPr>
          <p:spPr bwMode="auto">
            <a:xfrm>
              <a:off x="4353691" y="4792693"/>
              <a:ext cx="0" cy="195329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Line 123"/>
            <p:cNvSpPr>
              <a:spLocks noChangeShapeType="1"/>
            </p:cNvSpPr>
            <p:nvPr/>
          </p:nvSpPr>
          <p:spPr bwMode="auto">
            <a:xfrm>
              <a:off x="5359554" y="4792693"/>
              <a:ext cx="0" cy="195329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Line 124"/>
            <p:cNvSpPr>
              <a:spLocks noChangeShapeType="1"/>
            </p:cNvSpPr>
            <p:nvPr/>
          </p:nvSpPr>
          <p:spPr bwMode="auto">
            <a:xfrm>
              <a:off x="5858617" y="4792693"/>
              <a:ext cx="0" cy="195329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Line 115"/>
            <p:cNvSpPr>
              <a:spLocks noChangeShapeType="1"/>
            </p:cNvSpPr>
            <p:nvPr/>
          </p:nvSpPr>
          <p:spPr bwMode="auto">
            <a:xfrm>
              <a:off x="7315183" y="4605764"/>
              <a:ext cx="0" cy="382258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Line 125"/>
            <p:cNvSpPr>
              <a:spLocks noChangeShapeType="1"/>
            </p:cNvSpPr>
            <p:nvPr/>
          </p:nvSpPr>
          <p:spPr bwMode="auto">
            <a:xfrm flipH="1">
              <a:off x="6754221" y="4798993"/>
              <a:ext cx="1108384" cy="0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Line 126"/>
            <p:cNvSpPr>
              <a:spLocks noChangeShapeType="1"/>
            </p:cNvSpPr>
            <p:nvPr/>
          </p:nvSpPr>
          <p:spPr bwMode="auto">
            <a:xfrm>
              <a:off x="6754221" y="4792693"/>
              <a:ext cx="0" cy="195329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Line 127"/>
            <p:cNvSpPr>
              <a:spLocks noChangeShapeType="1"/>
            </p:cNvSpPr>
            <p:nvPr/>
          </p:nvSpPr>
          <p:spPr bwMode="auto">
            <a:xfrm>
              <a:off x="7862605" y="4792693"/>
              <a:ext cx="0" cy="195329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Line 128"/>
            <p:cNvSpPr>
              <a:spLocks noChangeShapeType="1"/>
            </p:cNvSpPr>
            <p:nvPr/>
          </p:nvSpPr>
          <p:spPr bwMode="auto">
            <a:xfrm>
              <a:off x="9508737" y="3253159"/>
              <a:ext cx="0" cy="415863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Line 129"/>
            <p:cNvSpPr>
              <a:spLocks noChangeShapeType="1"/>
            </p:cNvSpPr>
            <p:nvPr/>
          </p:nvSpPr>
          <p:spPr bwMode="auto">
            <a:xfrm flipH="1">
              <a:off x="8810437" y="3467391"/>
              <a:ext cx="133857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Line 130"/>
            <p:cNvSpPr>
              <a:spLocks noChangeShapeType="1"/>
            </p:cNvSpPr>
            <p:nvPr/>
          </p:nvSpPr>
          <p:spPr bwMode="auto">
            <a:xfrm>
              <a:off x="8812371" y="3461091"/>
              <a:ext cx="0" cy="210032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Line 131"/>
            <p:cNvSpPr>
              <a:spLocks noChangeShapeType="1"/>
            </p:cNvSpPr>
            <p:nvPr/>
          </p:nvSpPr>
          <p:spPr bwMode="auto">
            <a:xfrm>
              <a:off x="10141271" y="3461091"/>
              <a:ext cx="0" cy="210032"/>
            </a:xfrm>
            <a:prstGeom prst="lin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56" name="Line 132"/>
            <p:cNvSpPr/>
            <p:nvPr/>
          </p:nvSpPr>
          <p:spPr>
            <a:xfrm flipH="1">
              <a:off x="5280978" y="1783747"/>
              <a:ext cx="1885950" cy="0"/>
            </a:xfrm>
            <a:prstGeom prst="line">
              <a:avLst/>
            </a:prstGeom>
            <a:ln w="12700" cap="flat" cmpd="sng">
              <a:solidFill>
                <a:schemeClr val="bg1"/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64" name="Line 133"/>
            <p:cNvSpPr>
              <a:spLocks noChangeShapeType="1"/>
            </p:cNvSpPr>
            <p:nvPr/>
          </p:nvSpPr>
          <p:spPr bwMode="auto">
            <a:xfrm>
              <a:off x="1707498" y="4410435"/>
              <a:ext cx="0" cy="382258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Line 134"/>
            <p:cNvSpPr>
              <a:spLocks noChangeShapeType="1"/>
            </p:cNvSpPr>
            <p:nvPr/>
          </p:nvSpPr>
          <p:spPr bwMode="auto">
            <a:xfrm flipH="1">
              <a:off x="1442491" y="4798993"/>
              <a:ext cx="493260" cy="0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Line 135"/>
            <p:cNvSpPr>
              <a:spLocks noChangeShapeType="1"/>
            </p:cNvSpPr>
            <p:nvPr/>
          </p:nvSpPr>
          <p:spPr bwMode="auto">
            <a:xfrm>
              <a:off x="1446360" y="4798993"/>
              <a:ext cx="0" cy="207932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Line 136"/>
            <p:cNvSpPr>
              <a:spLocks noChangeShapeType="1"/>
            </p:cNvSpPr>
            <p:nvPr/>
          </p:nvSpPr>
          <p:spPr bwMode="auto">
            <a:xfrm>
              <a:off x="1937685" y="4798993"/>
              <a:ext cx="0" cy="207932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Line 137"/>
            <p:cNvSpPr>
              <a:spLocks noChangeShapeType="1"/>
            </p:cNvSpPr>
            <p:nvPr/>
          </p:nvSpPr>
          <p:spPr bwMode="auto">
            <a:xfrm>
              <a:off x="3063478" y="4410435"/>
              <a:ext cx="0" cy="382258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Line 138"/>
            <p:cNvSpPr>
              <a:spLocks noChangeShapeType="1"/>
            </p:cNvSpPr>
            <p:nvPr/>
          </p:nvSpPr>
          <p:spPr bwMode="auto">
            <a:xfrm flipH="1">
              <a:off x="2800406" y="4798993"/>
              <a:ext cx="491325" cy="0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Line 139"/>
            <p:cNvSpPr>
              <a:spLocks noChangeShapeType="1"/>
            </p:cNvSpPr>
            <p:nvPr/>
          </p:nvSpPr>
          <p:spPr bwMode="auto">
            <a:xfrm>
              <a:off x="2802341" y="4798993"/>
              <a:ext cx="0" cy="207932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Line 140"/>
            <p:cNvSpPr>
              <a:spLocks noChangeShapeType="1"/>
            </p:cNvSpPr>
            <p:nvPr/>
          </p:nvSpPr>
          <p:spPr bwMode="auto">
            <a:xfrm>
              <a:off x="3295600" y="4798993"/>
              <a:ext cx="0" cy="207932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5539741" y="862997"/>
              <a:ext cx="1255713" cy="709613"/>
              <a:chOff x="5734051" y="889000"/>
              <a:chExt cx="1255713" cy="709613"/>
            </a:xfrm>
            <a:solidFill>
              <a:srgbClr val="3F3F3F"/>
            </a:solidFill>
          </p:grpSpPr>
          <p:sp>
            <p:nvSpPr>
              <p:cNvPr id="130" name="Freeform 76"/>
              <p:cNvSpPr/>
              <p:nvPr/>
            </p:nvSpPr>
            <p:spPr bwMode="auto">
              <a:xfrm>
                <a:off x="5734051" y="889000"/>
                <a:ext cx="1255713" cy="709613"/>
              </a:xfrm>
              <a:custGeom>
                <a:avLst/>
                <a:gdLst>
                  <a:gd name="T0" fmla="*/ 78 w 1516"/>
                  <a:gd name="T1" fmla="*/ 0 h 858"/>
                  <a:gd name="T2" fmla="*/ 1439 w 1516"/>
                  <a:gd name="T3" fmla="*/ 0 h 858"/>
                  <a:gd name="T4" fmla="*/ 1516 w 1516"/>
                  <a:gd name="T5" fmla="*/ 77 h 858"/>
                  <a:gd name="T6" fmla="*/ 1516 w 1516"/>
                  <a:gd name="T7" fmla="*/ 781 h 858"/>
                  <a:gd name="T8" fmla="*/ 1439 w 1516"/>
                  <a:gd name="T9" fmla="*/ 858 h 858"/>
                  <a:gd name="T10" fmla="*/ 78 w 1516"/>
                  <a:gd name="T11" fmla="*/ 858 h 858"/>
                  <a:gd name="T12" fmla="*/ 0 w 1516"/>
                  <a:gd name="T13" fmla="*/ 781 h 858"/>
                  <a:gd name="T14" fmla="*/ 0 w 1516"/>
                  <a:gd name="T15" fmla="*/ 77 h 858"/>
                  <a:gd name="T16" fmla="*/ 78 w 1516"/>
                  <a:gd name="T1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6" h="858">
                    <a:moveTo>
                      <a:pt x="78" y="0"/>
                    </a:moveTo>
                    <a:lnTo>
                      <a:pt x="1439" y="0"/>
                    </a:lnTo>
                    <a:cubicBezTo>
                      <a:pt x="1481" y="0"/>
                      <a:pt x="1516" y="35"/>
                      <a:pt x="1516" y="77"/>
                    </a:cubicBezTo>
                    <a:lnTo>
                      <a:pt x="1516" y="781"/>
                    </a:lnTo>
                    <a:cubicBezTo>
                      <a:pt x="1516" y="823"/>
                      <a:pt x="1481" y="858"/>
                      <a:pt x="1439" y="858"/>
                    </a:cubicBezTo>
                    <a:lnTo>
                      <a:pt x="78" y="858"/>
                    </a:lnTo>
                    <a:cubicBezTo>
                      <a:pt x="35" y="858"/>
                      <a:pt x="0" y="823"/>
                      <a:pt x="0" y="781"/>
                    </a:cubicBezTo>
                    <a:lnTo>
                      <a:pt x="0" y="77"/>
                    </a:ln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bg2">
                    <a:lumMod val="90000"/>
                  </a:schemeClr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1" name="Rectangle 15"/>
              <p:cNvSpPr>
                <a:spLocks noChangeArrowheads="1"/>
              </p:cNvSpPr>
              <p:nvPr/>
            </p:nvSpPr>
            <p:spPr bwMode="auto">
              <a:xfrm>
                <a:off x="5919290" y="1085040"/>
                <a:ext cx="848615" cy="31753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总框架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3" name="Freeform 78"/>
            <p:cNvSpPr/>
            <p:nvPr/>
          </p:nvSpPr>
          <p:spPr bwMode="auto">
            <a:xfrm>
              <a:off x="3574147" y="1556102"/>
              <a:ext cx="1706098" cy="476773"/>
            </a:xfrm>
            <a:custGeom>
              <a:avLst/>
              <a:gdLst>
                <a:gd name="T0" fmla="*/ 52 w 2060"/>
                <a:gd name="T1" fmla="*/ 0 h 575"/>
                <a:gd name="T2" fmla="*/ 2008 w 2060"/>
                <a:gd name="T3" fmla="*/ 0 h 575"/>
                <a:gd name="T4" fmla="*/ 2060 w 2060"/>
                <a:gd name="T5" fmla="*/ 52 h 575"/>
                <a:gd name="T6" fmla="*/ 2060 w 2060"/>
                <a:gd name="T7" fmla="*/ 523 h 575"/>
                <a:gd name="T8" fmla="*/ 2008 w 2060"/>
                <a:gd name="T9" fmla="*/ 575 h 575"/>
                <a:gd name="T10" fmla="*/ 52 w 2060"/>
                <a:gd name="T11" fmla="*/ 575 h 575"/>
                <a:gd name="T12" fmla="*/ 0 w 2060"/>
                <a:gd name="T13" fmla="*/ 523 h 575"/>
                <a:gd name="T14" fmla="*/ 0 w 2060"/>
                <a:gd name="T15" fmla="*/ 52 h 575"/>
                <a:gd name="T16" fmla="*/ 52 w 2060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0" h="575">
                  <a:moveTo>
                    <a:pt x="52" y="0"/>
                  </a:moveTo>
                  <a:lnTo>
                    <a:pt x="2008" y="0"/>
                  </a:lnTo>
                  <a:cubicBezTo>
                    <a:pt x="2036" y="0"/>
                    <a:pt x="2060" y="23"/>
                    <a:pt x="2060" y="52"/>
                  </a:cubicBezTo>
                  <a:lnTo>
                    <a:pt x="2060" y="523"/>
                  </a:lnTo>
                  <a:cubicBezTo>
                    <a:pt x="2060" y="552"/>
                    <a:pt x="2036" y="575"/>
                    <a:pt x="2008" y="575"/>
                  </a:cubicBezTo>
                  <a:lnTo>
                    <a:pt x="52" y="575"/>
                  </a:lnTo>
                  <a:cubicBezTo>
                    <a:pt x="24" y="575"/>
                    <a:pt x="0" y="552"/>
                    <a:pt x="0" y="523"/>
                  </a:cubicBezTo>
                  <a:lnTo>
                    <a:pt x="0" y="52"/>
                  </a:lnTo>
                  <a:cubicBezTo>
                    <a:pt x="0" y="23"/>
                    <a:pt x="24" y="0"/>
                    <a:pt x="52" y="0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67" name="Rectangle 15"/>
            <p:cNvSpPr/>
            <p:nvPr/>
          </p:nvSpPr>
          <p:spPr>
            <a:xfrm>
              <a:off x="3699828" y="1640928"/>
              <a:ext cx="1492250" cy="317531"/>
            </a:xfrm>
            <a:prstGeom prst="rect">
              <a:avLst/>
            </a:prstGeom>
            <a:solidFill>
              <a:srgbClr val="3F3F3F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音乐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141"/>
            <p:cNvSpPr/>
            <p:nvPr/>
          </p:nvSpPr>
          <p:spPr bwMode="auto">
            <a:xfrm>
              <a:off x="7181713" y="1556102"/>
              <a:ext cx="1704163" cy="476773"/>
            </a:xfrm>
            <a:custGeom>
              <a:avLst/>
              <a:gdLst>
                <a:gd name="T0" fmla="*/ 52 w 2060"/>
                <a:gd name="T1" fmla="*/ 0 h 575"/>
                <a:gd name="T2" fmla="*/ 2008 w 2060"/>
                <a:gd name="T3" fmla="*/ 0 h 575"/>
                <a:gd name="T4" fmla="*/ 2060 w 2060"/>
                <a:gd name="T5" fmla="*/ 52 h 575"/>
                <a:gd name="T6" fmla="*/ 2060 w 2060"/>
                <a:gd name="T7" fmla="*/ 523 h 575"/>
                <a:gd name="T8" fmla="*/ 2008 w 2060"/>
                <a:gd name="T9" fmla="*/ 575 h 575"/>
                <a:gd name="T10" fmla="*/ 52 w 2060"/>
                <a:gd name="T11" fmla="*/ 575 h 575"/>
                <a:gd name="T12" fmla="*/ 0 w 2060"/>
                <a:gd name="T13" fmla="*/ 523 h 575"/>
                <a:gd name="T14" fmla="*/ 0 w 2060"/>
                <a:gd name="T15" fmla="*/ 52 h 575"/>
                <a:gd name="T16" fmla="*/ 52 w 2060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0" h="575">
                  <a:moveTo>
                    <a:pt x="52" y="0"/>
                  </a:moveTo>
                  <a:lnTo>
                    <a:pt x="2008" y="0"/>
                  </a:lnTo>
                  <a:cubicBezTo>
                    <a:pt x="2037" y="0"/>
                    <a:pt x="2060" y="23"/>
                    <a:pt x="2060" y="52"/>
                  </a:cubicBezTo>
                  <a:lnTo>
                    <a:pt x="2060" y="523"/>
                  </a:lnTo>
                  <a:cubicBezTo>
                    <a:pt x="2060" y="552"/>
                    <a:pt x="2036" y="575"/>
                    <a:pt x="2008" y="575"/>
                  </a:cubicBezTo>
                  <a:lnTo>
                    <a:pt x="52" y="575"/>
                  </a:lnTo>
                  <a:cubicBezTo>
                    <a:pt x="24" y="575"/>
                    <a:pt x="0" y="552"/>
                    <a:pt x="0" y="523"/>
                  </a:cubicBezTo>
                  <a:lnTo>
                    <a:pt x="0" y="52"/>
                  </a:lnTo>
                  <a:cubicBezTo>
                    <a:pt x="0" y="23"/>
                    <a:pt x="24" y="0"/>
                    <a:pt x="52" y="0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69" name="Rectangle 15"/>
            <p:cNvSpPr/>
            <p:nvPr/>
          </p:nvSpPr>
          <p:spPr>
            <a:xfrm>
              <a:off x="7298052" y="1640928"/>
              <a:ext cx="1492250" cy="317531"/>
            </a:xfrm>
            <a:prstGeom prst="rect">
              <a:avLst/>
            </a:prstGeom>
            <a:solidFill>
              <a:srgbClr val="3F3F3F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5672919" y="1911056"/>
              <a:ext cx="990388" cy="560784"/>
            </a:xfrm>
            <a:custGeom>
              <a:avLst/>
              <a:gdLst>
                <a:gd name="T0" fmla="*/ 61 w 1196"/>
                <a:gd name="T1" fmla="*/ 0 h 677"/>
                <a:gd name="T2" fmla="*/ 1135 w 1196"/>
                <a:gd name="T3" fmla="*/ 0 h 677"/>
                <a:gd name="T4" fmla="*/ 1196 w 1196"/>
                <a:gd name="T5" fmla="*/ 61 h 677"/>
                <a:gd name="T6" fmla="*/ 1196 w 1196"/>
                <a:gd name="T7" fmla="*/ 616 h 677"/>
                <a:gd name="T8" fmla="*/ 1135 w 1196"/>
                <a:gd name="T9" fmla="*/ 677 h 677"/>
                <a:gd name="T10" fmla="*/ 61 w 1196"/>
                <a:gd name="T11" fmla="*/ 677 h 677"/>
                <a:gd name="T12" fmla="*/ 0 w 1196"/>
                <a:gd name="T13" fmla="*/ 616 h 677"/>
                <a:gd name="T14" fmla="*/ 0 w 1196"/>
                <a:gd name="T15" fmla="*/ 61 h 677"/>
                <a:gd name="T16" fmla="*/ 61 w 1196"/>
                <a:gd name="T17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6" h="677">
                  <a:moveTo>
                    <a:pt x="61" y="0"/>
                  </a:moveTo>
                  <a:lnTo>
                    <a:pt x="1135" y="0"/>
                  </a:lnTo>
                  <a:cubicBezTo>
                    <a:pt x="1169" y="0"/>
                    <a:pt x="1196" y="28"/>
                    <a:pt x="1196" y="61"/>
                  </a:cubicBezTo>
                  <a:lnTo>
                    <a:pt x="1196" y="616"/>
                  </a:lnTo>
                  <a:cubicBezTo>
                    <a:pt x="1196" y="650"/>
                    <a:pt x="1169" y="677"/>
                    <a:pt x="1135" y="677"/>
                  </a:cubicBezTo>
                  <a:lnTo>
                    <a:pt x="61" y="677"/>
                  </a:lnTo>
                  <a:cubicBezTo>
                    <a:pt x="28" y="677"/>
                    <a:pt x="0" y="650"/>
                    <a:pt x="0" y="616"/>
                  </a:cubicBezTo>
                  <a:lnTo>
                    <a:pt x="0" y="61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75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71" name="Rectangle 15"/>
            <p:cNvSpPr/>
            <p:nvPr/>
          </p:nvSpPr>
          <p:spPr>
            <a:xfrm>
              <a:off x="5724980" y="2009063"/>
              <a:ext cx="848615" cy="317531"/>
            </a:xfrm>
            <a:prstGeom prst="rect">
              <a:avLst/>
            </a:prstGeom>
            <a:solidFill>
              <a:srgbClr val="3F3F3F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主体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1399936" y="2862500"/>
              <a:ext cx="628665" cy="434767"/>
            </a:xfrm>
            <a:custGeom>
              <a:avLst/>
              <a:gdLst>
                <a:gd name="T0" fmla="*/ 33 w 758"/>
                <a:gd name="T1" fmla="*/ 0 h 529"/>
                <a:gd name="T2" fmla="*/ 725 w 758"/>
                <a:gd name="T3" fmla="*/ 0 h 529"/>
                <a:gd name="T4" fmla="*/ 758 w 758"/>
                <a:gd name="T5" fmla="*/ 34 h 529"/>
                <a:gd name="T6" fmla="*/ 758 w 758"/>
                <a:gd name="T7" fmla="*/ 496 h 529"/>
                <a:gd name="T8" fmla="*/ 725 w 758"/>
                <a:gd name="T9" fmla="*/ 529 h 529"/>
                <a:gd name="T10" fmla="*/ 33 w 758"/>
                <a:gd name="T11" fmla="*/ 529 h 529"/>
                <a:gd name="T12" fmla="*/ 0 w 758"/>
                <a:gd name="T13" fmla="*/ 496 h 529"/>
                <a:gd name="T14" fmla="*/ 0 w 758"/>
                <a:gd name="T15" fmla="*/ 34 h 529"/>
                <a:gd name="T16" fmla="*/ 33 w 758"/>
                <a:gd name="T17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529">
                  <a:moveTo>
                    <a:pt x="33" y="0"/>
                  </a:moveTo>
                  <a:lnTo>
                    <a:pt x="725" y="0"/>
                  </a:lnTo>
                  <a:cubicBezTo>
                    <a:pt x="743" y="0"/>
                    <a:pt x="758" y="15"/>
                    <a:pt x="758" y="34"/>
                  </a:cubicBezTo>
                  <a:lnTo>
                    <a:pt x="758" y="496"/>
                  </a:lnTo>
                  <a:cubicBezTo>
                    <a:pt x="758" y="514"/>
                    <a:pt x="743" y="529"/>
                    <a:pt x="725" y="529"/>
                  </a:cubicBezTo>
                  <a:lnTo>
                    <a:pt x="33" y="529"/>
                  </a:lnTo>
                  <a:cubicBezTo>
                    <a:pt x="15" y="529"/>
                    <a:pt x="0" y="514"/>
                    <a:pt x="0" y="496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rgbClr val="3F3F3F"/>
            </a:solidFill>
            <a:ln w="22225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73" name="Rectangle 15"/>
            <p:cNvSpPr/>
            <p:nvPr/>
          </p:nvSpPr>
          <p:spPr>
            <a:xfrm>
              <a:off x="1424325" y="2928202"/>
              <a:ext cx="558450" cy="317531"/>
            </a:xfrm>
            <a:prstGeom prst="rect">
              <a:avLst/>
            </a:prstGeom>
            <a:solidFill>
              <a:srgbClr val="3F3F3F"/>
            </a:solidFill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5164184" y="2942312"/>
              <a:ext cx="1831831" cy="308747"/>
            </a:xfrm>
            <a:custGeom>
              <a:avLst/>
              <a:gdLst>
                <a:gd name="T0" fmla="*/ 34 w 2214"/>
                <a:gd name="T1" fmla="*/ 0 h 372"/>
                <a:gd name="T2" fmla="*/ 2181 w 2214"/>
                <a:gd name="T3" fmla="*/ 0 h 372"/>
                <a:gd name="T4" fmla="*/ 2214 w 2214"/>
                <a:gd name="T5" fmla="*/ 34 h 372"/>
                <a:gd name="T6" fmla="*/ 2214 w 2214"/>
                <a:gd name="T7" fmla="*/ 338 h 372"/>
                <a:gd name="T8" fmla="*/ 2181 w 2214"/>
                <a:gd name="T9" fmla="*/ 372 h 372"/>
                <a:gd name="T10" fmla="*/ 34 w 2214"/>
                <a:gd name="T11" fmla="*/ 372 h 372"/>
                <a:gd name="T12" fmla="*/ 0 w 2214"/>
                <a:gd name="T13" fmla="*/ 338 h 372"/>
                <a:gd name="T14" fmla="*/ 0 w 2214"/>
                <a:gd name="T15" fmla="*/ 34 h 372"/>
                <a:gd name="T16" fmla="*/ 34 w 2214"/>
                <a:gd name="T1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4" h="372">
                  <a:moveTo>
                    <a:pt x="34" y="0"/>
                  </a:moveTo>
                  <a:lnTo>
                    <a:pt x="2181" y="0"/>
                  </a:lnTo>
                  <a:cubicBezTo>
                    <a:pt x="2199" y="0"/>
                    <a:pt x="2214" y="15"/>
                    <a:pt x="2214" y="34"/>
                  </a:cubicBezTo>
                  <a:lnTo>
                    <a:pt x="2214" y="338"/>
                  </a:lnTo>
                  <a:cubicBezTo>
                    <a:pt x="2214" y="357"/>
                    <a:pt x="2199" y="372"/>
                    <a:pt x="2181" y="372"/>
                  </a:cubicBezTo>
                  <a:lnTo>
                    <a:pt x="34" y="372"/>
                  </a:lnTo>
                  <a:cubicBezTo>
                    <a:pt x="15" y="372"/>
                    <a:pt x="0" y="357"/>
                    <a:pt x="0" y="338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75" name="Rectangle 15"/>
            <p:cNvSpPr/>
            <p:nvPr/>
          </p:nvSpPr>
          <p:spPr>
            <a:xfrm>
              <a:off x="5300396" y="2941688"/>
              <a:ext cx="1633489" cy="3039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实体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8526087" y="2942312"/>
              <a:ext cx="1949826" cy="342353"/>
            </a:xfrm>
            <a:custGeom>
              <a:avLst/>
              <a:gdLst>
                <a:gd name="T0" fmla="*/ 34 w 2214"/>
                <a:gd name="T1" fmla="*/ 0 h 372"/>
                <a:gd name="T2" fmla="*/ 2181 w 2214"/>
                <a:gd name="T3" fmla="*/ 0 h 372"/>
                <a:gd name="T4" fmla="*/ 2214 w 2214"/>
                <a:gd name="T5" fmla="*/ 34 h 372"/>
                <a:gd name="T6" fmla="*/ 2214 w 2214"/>
                <a:gd name="T7" fmla="*/ 338 h 372"/>
                <a:gd name="T8" fmla="*/ 2181 w 2214"/>
                <a:gd name="T9" fmla="*/ 372 h 372"/>
                <a:gd name="T10" fmla="*/ 34 w 2214"/>
                <a:gd name="T11" fmla="*/ 372 h 372"/>
                <a:gd name="T12" fmla="*/ 0 w 2214"/>
                <a:gd name="T13" fmla="*/ 338 h 372"/>
                <a:gd name="T14" fmla="*/ 0 w 2214"/>
                <a:gd name="T15" fmla="*/ 34 h 372"/>
                <a:gd name="T16" fmla="*/ 34 w 2214"/>
                <a:gd name="T1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4" h="372">
                  <a:moveTo>
                    <a:pt x="34" y="0"/>
                  </a:moveTo>
                  <a:lnTo>
                    <a:pt x="2181" y="0"/>
                  </a:lnTo>
                  <a:cubicBezTo>
                    <a:pt x="2199" y="0"/>
                    <a:pt x="2214" y="15"/>
                    <a:pt x="2214" y="34"/>
                  </a:cubicBezTo>
                  <a:lnTo>
                    <a:pt x="2214" y="338"/>
                  </a:lnTo>
                  <a:cubicBezTo>
                    <a:pt x="2214" y="357"/>
                    <a:pt x="2199" y="372"/>
                    <a:pt x="2181" y="372"/>
                  </a:cubicBezTo>
                  <a:lnTo>
                    <a:pt x="34" y="372"/>
                  </a:lnTo>
                  <a:cubicBezTo>
                    <a:pt x="15" y="372"/>
                    <a:pt x="0" y="357"/>
                    <a:pt x="0" y="338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77" name="Rectangle 15"/>
            <p:cNvSpPr/>
            <p:nvPr/>
          </p:nvSpPr>
          <p:spPr>
            <a:xfrm>
              <a:off x="8626659" y="2943033"/>
              <a:ext cx="1706513" cy="317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菜单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1554684" y="3467391"/>
              <a:ext cx="307563" cy="940943"/>
            </a:xfrm>
            <a:custGeom>
              <a:avLst/>
              <a:gdLst>
                <a:gd name="T0" fmla="*/ 372 w 372"/>
                <a:gd name="T1" fmla="*/ 34 h 1135"/>
                <a:gd name="T2" fmla="*/ 372 w 372"/>
                <a:gd name="T3" fmla="*/ 1102 h 1135"/>
                <a:gd name="T4" fmla="*/ 338 w 372"/>
                <a:gd name="T5" fmla="*/ 1135 h 1135"/>
                <a:gd name="T6" fmla="*/ 34 w 372"/>
                <a:gd name="T7" fmla="*/ 1135 h 1135"/>
                <a:gd name="T8" fmla="*/ 0 w 372"/>
                <a:gd name="T9" fmla="*/ 1102 h 1135"/>
                <a:gd name="T10" fmla="*/ 0 w 372"/>
                <a:gd name="T11" fmla="*/ 34 h 1135"/>
                <a:gd name="T12" fmla="*/ 34 w 372"/>
                <a:gd name="T13" fmla="*/ 0 h 1135"/>
                <a:gd name="T14" fmla="*/ 338 w 372"/>
                <a:gd name="T15" fmla="*/ 0 h 1135"/>
                <a:gd name="T16" fmla="*/ 372 w 372"/>
                <a:gd name="T17" fmla="*/ 3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35">
                  <a:moveTo>
                    <a:pt x="372" y="34"/>
                  </a:moveTo>
                  <a:lnTo>
                    <a:pt x="372" y="1102"/>
                  </a:lnTo>
                  <a:cubicBezTo>
                    <a:pt x="372" y="1120"/>
                    <a:pt x="357" y="1135"/>
                    <a:pt x="338" y="1135"/>
                  </a:cubicBezTo>
                  <a:lnTo>
                    <a:pt x="34" y="1135"/>
                  </a:lnTo>
                  <a:cubicBezTo>
                    <a:pt x="15" y="1135"/>
                    <a:pt x="0" y="1120"/>
                    <a:pt x="0" y="11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2225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Line 113"/>
            <p:cNvSpPr>
              <a:spLocks noChangeShapeType="1"/>
            </p:cNvSpPr>
            <p:nvPr/>
          </p:nvSpPr>
          <p:spPr bwMode="auto">
            <a:xfrm>
              <a:off x="1707498" y="3297266"/>
              <a:ext cx="0" cy="176427"/>
            </a:xfrm>
            <a:prstGeom prst="line">
              <a:avLst/>
            </a:prstGeom>
            <a:solidFill>
              <a:schemeClr val="tx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80" name="TextBox 85"/>
            <p:cNvSpPr txBox="1"/>
            <p:nvPr/>
          </p:nvSpPr>
          <p:spPr>
            <a:xfrm>
              <a:off x="1416353" y="3528678"/>
              <a:ext cx="487532" cy="59722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83"/>
            <p:cNvSpPr/>
            <p:nvPr/>
          </p:nvSpPr>
          <p:spPr bwMode="auto">
            <a:xfrm>
              <a:off x="1989913" y="3467391"/>
              <a:ext cx="307561" cy="940943"/>
            </a:xfrm>
            <a:custGeom>
              <a:avLst/>
              <a:gdLst>
                <a:gd name="T0" fmla="*/ 372 w 372"/>
                <a:gd name="T1" fmla="*/ 34 h 1135"/>
                <a:gd name="T2" fmla="*/ 372 w 372"/>
                <a:gd name="T3" fmla="*/ 1102 h 1135"/>
                <a:gd name="T4" fmla="*/ 338 w 372"/>
                <a:gd name="T5" fmla="*/ 1135 h 1135"/>
                <a:gd name="T6" fmla="*/ 34 w 372"/>
                <a:gd name="T7" fmla="*/ 1135 h 1135"/>
                <a:gd name="T8" fmla="*/ 0 w 372"/>
                <a:gd name="T9" fmla="*/ 1102 h 1135"/>
                <a:gd name="T10" fmla="*/ 0 w 372"/>
                <a:gd name="T11" fmla="*/ 34 h 1135"/>
                <a:gd name="T12" fmla="*/ 34 w 372"/>
                <a:gd name="T13" fmla="*/ 0 h 1135"/>
                <a:gd name="T14" fmla="*/ 338 w 372"/>
                <a:gd name="T15" fmla="*/ 0 h 1135"/>
                <a:gd name="T16" fmla="*/ 372 w 372"/>
                <a:gd name="T17" fmla="*/ 3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35">
                  <a:moveTo>
                    <a:pt x="372" y="34"/>
                  </a:moveTo>
                  <a:lnTo>
                    <a:pt x="372" y="1102"/>
                  </a:lnTo>
                  <a:cubicBezTo>
                    <a:pt x="372" y="1120"/>
                    <a:pt x="357" y="1135"/>
                    <a:pt x="338" y="1135"/>
                  </a:cubicBezTo>
                  <a:lnTo>
                    <a:pt x="34" y="1135"/>
                  </a:lnTo>
                  <a:cubicBezTo>
                    <a:pt x="15" y="1135"/>
                    <a:pt x="0" y="1120"/>
                    <a:pt x="0" y="11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2225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82" name="TextBox 88"/>
            <p:cNvSpPr txBox="1"/>
            <p:nvPr/>
          </p:nvSpPr>
          <p:spPr>
            <a:xfrm>
              <a:off x="1869484" y="3528678"/>
              <a:ext cx="487532" cy="59722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房间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84"/>
            <p:cNvSpPr/>
            <p:nvPr/>
          </p:nvSpPr>
          <p:spPr bwMode="auto">
            <a:xfrm>
              <a:off x="2444485" y="3467391"/>
              <a:ext cx="307563" cy="940943"/>
            </a:xfrm>
            <a:custGeom>
              <a:avLst/>
              <a:gdLst>
                <a:gd name="T0" fmla="*/ 372 w 372"/>
                <a:gd name="T1" fmla="*/ 34 h 1135"/>
                <a:gd name="T2" fmla="*/ 372 w 372"/>
                <a:gd name="T3" fmla="*/ 1102 h 1135"/>
                <a:gd name="T4" fmla="*/ 338 w 372"/>
                <a:gd name="T5" fmla="*/ 1135 h 1135"/>
                <a:gd name="T6" fmla="*/ 34 w 372"/>
                <a:gd name="T7" fmla="*/ 1135 h 1135"/>
                <a:gd name="T8" fmla="*/ 0 w 372"/>
                <a:gd name="T9" fmla="*/ 1102 h 1135"/>
                <a:gd name="T10" fmla="*/ 0 w 372"/>
                <a:gd name="T11" fmla="*/ 34 h 1135"/>
                <a:gd name="T12" fmla="*/ 34 w 372"/>
                <a:gd name="T13" fmla="*/ 0 h 1135"/>
                <a:gd name="T14" fmla="*/ 338 w 372"/>
                <a:gd name="T15" fmla="*/ 0 h 1135"/>
                <a:gd name="T16" fmla="*/ 372 w 372"/>
                <a:gd name="T17" fmla="*/ 3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35">
                  <a:moveTo>
                    <a:pt x="372" y="34"/>
                  </a:moveTo>
                  <a:lnTo>
                    <a:pt x="372" y="1102"/>
                  </a:lnTo>
                  <a:cubicBezTo>
                    <a:pt x="372" y="1120"/>
                    <a:pt x="357" y="1135"/>
                    <a:pt x="338" y="1135"/>
                  </a:cubicBezTo>
                  <a:lnTo>
                    <a:pt x="34" y="1135"/>
                  </a:lnTo>
                  <a:cubicBezTo>
                    <a:pt x="15" y="1135"/>
                    <a:pt x="0" y="1120"/>
                    <a:pt x="0" y="11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2225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84" name="TextBox 91"/>
            <p:cNvSpPr txBox="1"/>
            <p:nvPr/>
          </p:nvSpPr>
          <p:spPr>
            <a:xfrm>
              <a:off x="2318055" y="3528678"/>
              <a:ext cx="487532" cy="1072291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动画遮罩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85"/>
            <p:cNvSpPr/>
            <p:nvPr/>
          </p:nvSpPr>
          <p:spPr bwMode="auto">
            <a:xfrm>
              <a:off x="2904861" y="3467391"/>
              <a:ext cx="305628" cy="940943"/>
            </a:xfrm>
            <a:custGeom>
              <a:avLst/>
              <a:gdLst>
                <a:gd name="T0" fmla="*/ 371 w 371"/>
                <a:gd name="T1" fmla="*/ 34 h 1135"/>
                <a:gd name="T2" fmla="*/ 371 w 371"/>
                <a:gd name="T3" fmla="*/ 1102 h 1135"/>
                <a:gd name="T4" fmla="*/ 338 w 371"/>
                <a:gd name="T5" fmla="*/ 1135 h 1135"/>
                <a:gd name="T6" fmla="*/ 33 w 371"/>
                <a:gd name="T7" fmla="*/ 1135 h 1135"/>
                <a:gd name="T8" fmla="*/ 0 w 371"/>
                <a:gd name="T9" fmla="*/ 1102 h 1135"/>
                <a:gd name="T10" fmla="*/ 0 w 371"/>
                <a:gd name="T11" fmla="*/ 34 h 1135"/>
                <a:gd name="T12" fmla="*/ 33 w 371"/>
                <a:gd name="T13" fmla="*/ 0 h 1135"/>
                <a:gd name="T14" fmla="*/ 338 w 371"/>
                <a:gd name="T15" fmla="*/ 0 h 1135"/>
                <a:gd name="T16" fmla="*/ 371 w 371"/>
                <a:gd name="T17" fmla="*/ 3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135">
                  <a:moveTo>
                    <a:pt x="371" y="34"/>
                  </a:moveTo>
                  <a:lnTo>
                    <a:pt x="371" y="1102"/>
                  </a:lnTo>
                  <a:cubicBezTo>
                    <a:pt x="371" y="1120"/>
                    <a:pt x="356" y="1135"/>
                    <a:pt x="338" y="1135"/>
                  </a:cubicBezTo>
                  <a:lnTo>
                    <a:pt x="33" y="1135"/>
                  </a:lnTo>
                  <a:cubicBezTo>
                    <a:pt x="15" y="1135"/>
                    <a:pt x="0" y="1120"/>
                    <a:pt x="0" y="11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6"/>
                    <a:pt x="371" y="34"/>
                  </a:cubicBezTo>
                  <a:close/>
                </a:path>
              </a:pathLst>
            </a:custGeom>
            <a:solidFill>
              <a:srgbClr val="3F3F3F"/>
            </a:solidFill>
            <a:ln w="22225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86" name="TextBox 94"/>
            <p:cNvSpPr txBox="1"/>
            <p:nvPr/>
          </p:nvSpPr>
          <p:spPr>
            <a:xfrm>
              <a:off x="2758004" y="3528678"/>
              <a:ext cx="487532" cy="83475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6"/>
            <p:cNvSpPr/>
            <p:nvPr/>
          </p:nvSpPr>
          <p:spPr bwMode="auto">
            <a:xfrm>
              <a:off x="3330418" y="3467391"/>
              <a:ext cx="307563" cy="940943"/>
            </a:xfrm>
            <a:custGeom>
              <a:avLst/>
              <a:gdLst>
                <a:gd name="T0" fmla="*/ 372 w 372"/>
                <a:gd name="T1" fmla="*/ 34 h 1135"/>
                <a:gd name="T2" fmla="*/ 372 w 372"/>
                <a:gd name="T3" fmla="*/ 1102 h 1135"/>
                <a:gd name="T4" fmla="*/ 338 w 372"/>
                <a:gd name="T5" fmla="*/ 1135 h 1135"/>
                <a:gd name="T6" fmla="*/ 34 w 372"/>
                <a:gd name="T7" fmla="*/ 1135 h 1135"/>
                <a:gd name="T8" fmla="*/ 0 w 372"/>
                <a:gd name="T9" fmla="*/ 1102 h 1135"/>
                <a:gd name="T10" fmla="*/ 0 w 372"/>
                <a:gd name="T11" fmla="*/ 34 h 1135"/>
                <a:gd name="T12" fmla="*/ 34 w 372"/>
                <a:gd name="T13" fmla="*/ 0 h 1135"/>
                <a:gd name="T14" fmla="*/ 338 w 372"/>
                <a:gd name="T15" fmla="*/ 0 h 1135"/>
                <a:gd name="T16" fmla="*/ 372 w 372"/>
                <a:gd name="T17" fmla="*/ 3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35">
                  <a:moveTo>
                    <a:pt x="372" y="34"/>
                  </a:moveTo>
                  <a:lnTo>
                    <a:pt x="372" y="1102"/>
                  </a:lnTo>
                  <a:cubicBezTo>
                    <a:pt x="372" y="1120"/>
                    <a:pt x="356" y="1135"/>
                    <a:pt x="338" y="1135"/>
                  </a:cubicBezTo>
                  <a:lnTo>
                    <a:pt x="34" y="1135"/>
                  </a:lnTo>
                  <a:cubicBezTo>
                    <a:pt x="15" y="1135"/>
                    <a:pt x="0" y="1120"/>
                    <a:pt x="0" y="11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6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2225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88" name="TextBox 97"/>
            <p:cNvSpPr txBox="1"/>
            <p:nvPr/>
          </p:nvSpPr>
          <p:spPr>
            <a:xfrm>
              <a:off x="3206577" y="3528678"/>
              <a:ext cx="487532" cy="1072291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粒子特效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91"/>
            <p:cNvSpPr/>
            <p:nvPr/>
          </p:nvSpPr>
          <p:spPr bwMode="auto">
            <a:xfrm>
              <a:off x="4692202" y="3662722"/>
              <a:ext cx="307563" cy="940943"/>
            </a:xfrm>
            <a:custGeom>
              <a:avLst/>
              <a:gdLst>
                <a:gd name="T0" fmla="*/ 372 w 372"/>
                <a:gd name="T1" fmla="*/ 33 h 1135"/>
                <a:gd name="T2" fmla="*/ 372 w 372"/>
                <a:gd name="T3" fmla="*/ 1101 h 1135"/>
                <a:gd name="T4" fmla="*/ 338 w 372"/>
                <a:gd name="T5" fmla="*/ 1135 h 1135"/>
                <a:gd name="T6" fmla="*/ 33 w 372"/>
                <a:gd name="T7" fmla="*/ 1135 h 1135"/>
                <a:gd name="T8" fmla="*/ 0 w 372"/>
                <a:gd name="T9" fmla="*/ 1101 h 1135"/>
                <a:gd name="T10" fmla="*/ 0 w 372"/>
                <a:gd name="T11" fmla="*/ 33 h 1135"/>
                <a:gd name="T12" fmla="*/ 33 w 372"/>
                <a:gd name="T13" fmla="*/ 0 h 1135"/>
                <a:gd name="T14" fmla="*/ 338 w 372"/>
                <a:gd name="T15" fmla="*/ 0 h 1135"/>
                <a:gd name="T16" fmla="*/ 372 w 372"/>
                <a:gd name="T17" fmla="*/ 33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35">
                  <a:moveTo>
                    <a:pt x="372" y="33"/>
                  </a:moveTo>
                  <a:lnTo>
                    <a:pt x="372" y="1101"/>
                  </a:lnTo>
                  <a:cubicBezTo>
                    <a:pt x="372" y="1120"/>
                    <a:pt x="356" y="1135"/>
                    <a:pt x="338" y="1135"/>
                  </a:cubicBezTo>
                  <a:lnTo>
                    <a:pt x="33" y="1135"/>
                  </a:lnTo>
                  <a:cubicBezTo>
                    <a:pt x="15" y="1135"/>
                    <a:pt x="0" y="1120"/>
                    <a:pt x="0" y="1101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2" y="15"/>
                    <a:pt x="372" y="33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90" name="TextBox 100"/>
            <p:cNvSpPr txBox="1"/>
            <p:nvPr/>
          </p:nvSpPr>
          <p:spPr>
            <a:xfrm>
              <a:off x="4558523" y="3718458"/>
              <a:ext cx="487532" cy="59722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人物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92"/>
            <p:cNvSpPr/>
            <p:nvPr/>
          </p:nvSpPr>
          <p:spPr bwMode="auto">
            <a:xfrm>
              <a:off x="7148828" y="3662722"/>
              <a:ext cx="307563" cy="940943"/>
            </a:xfrm>
            <a:custGeom>
              <a:avLst/>
              <a:gdLst>
                <a:gd name="T0" fmla="*/ 371 w 371"/>
                <a:gd name="T1" fmla="*/ 33 h 1135"/>
                <a:gd name="T2" fmla="*/ 371 w 371"/>
                <a:gd name="T3" fmla="*/ 1101 h 1135"/>
                <a:gd name="T4" fmla="*/ 338 w 371"/>
                <a:gd name="T5" fmla="*/ 1135 h 1135"/>
                <a:gd name="T6" fmla="*/ 33 w 371"/>
                <a:gd name="T7" fmla="*/ 1135 h 1135"/>
                <a:gd name="T8" fmla="*/ 0 w 371"/>
                <a:gd name="T9" fmla="*/ 1101 h 1135"/>
                <a:gd name="T10" fmla="*/ 0 w 371"/>
                <a:gd name="T11" fmla="*/ 33 h 1135"/>
                <a:gd name="T12" fmla="*/ 33 w 371"/>
                <a:gd name="T13" fmla="*/ 0 h 1135"/>
                <a:gd name="T14" fmla="*/ 338 w 371"/>
                <a:gd name="T15" fmla="*/ 0 h 1135"/>
                <a:gd name="T16" fmla="*/ 371 w 371"/>
                <a:gd name="T17" fmla="*/ 33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135">
                  <a:moveTo>
                    <a:pt x="371" y="33"/>
                  </a:moveTo>
                  <a:lnTo>
                    <a:pt x="371" y="1101"/>
                  </a:lnTo>
                  <a:cubicBezTo>
                    <a:pt x="371" y="1120"/>
                    <a:pt x="356" y="1135"/>
                    <a:pt x="338" y="1135"/>
                  </a:cubicBezTo>
                  <a:lnTo>
                    <a:pt x="33" y="1135"/>
                  </a:lnTo>
                  <a:cubicBezTo>
                    <a:pt x="15" y="1135"/>
                    <a:pt x="0" y="1120"/>
                    <a:pt x="0" y="1101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3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92" name="TextBox 103"/>
            <p:cNvSpPr txBox="1"/>
            <p:nvPr/>
          </p:nvSpPr>
          <p:spPr>
            <a:xfrm>
              <a:off x="7017053" y="3718458"/>
              <a:ext cx="487532" cy="59722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93"/>
            <p:cNvSpPr/>
            <p:nvPr/>
          </p:nvSpPr>
          <p:spPr bwMode="auto">
            <a:xfrm>
              <a:off x="8647951" y="3671123"/>
              <a:ext cx="307561" cy="1171977"/>
            </a:xfrm>
            <a:custGeom>
              <a:avLst/>
              <a:gdLst>
                <a:gd name="T0" fmla="*/ 371 w 371"/>
                <a:gd name="T1" fmla="*/ 34 h 1172"/>
                <a:gd name="T2" fmla="*/ 371 w 371"/>
                <a:gd name="T3" fmla="*/ 1139 h 1172"/>
                <a:gd name="T4" fmla="*/ 338 w 371"/>
                <a:gd name="T5" fmla="*/ 1172 h 1172"/>
                <a:gd name="T6" fmla="*/ 33 w 371"/>
                <a:gd name="T7" fmla="*/ 1172 h 1172"/>
                <a:gd name="T8" fmla="*/ 0 w 371"/>
                <a:gd name="T9" fmla="*/ 1139 h 1172"/>
                <a:gd name="T10" fmla="*/ 0 w 371"/>
                <a:gd name="T11" fmla="*/ 34 h 1172"/>
                <a:gd name="T12" fmla="*/ 33 w 371"/>
                <a:gd name="T13" fmla="*/ 0 h 1172"/>
                <a:gd name="T14" fmla="*/ 338 w 371"/>
                <a:gd name="T15" fmla="*/ 0 h 1172"/>
                <a:gd name="T16" fmla="*/ 371 w 371"/>
                <a:gd name="T17" fmla="*/ 3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172">
                  <a:moveTo>
                    <a:pt x="371" y="34"/>
                  </a:moveTo>
                  <a:lnTo>
                    <a:pt x="371" y="1139"/>
                  </a:lnTo>
                  <a:cubicBezTo>
                    <a:pt x="371" y="1157"/>
                    <a:pt x="356" y="1172"/>
                    <a:pt x="338" y="1172"/>
                  </a:cubicBezTo>
                  <a:lnTo>
                    <a:pt x="33" y="1172"/>
                  </a:lnTo>
                  <a:cubicBezTo>
                    <a:pt x="15" y="1172"/>
                    <a:pt x="0" y="1157"/>
                    <a:pt x="0" y="1139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94" name="TextBox 106"/>
            <p:cNvSpPr txBox="1"/>
            <p:nvPr/>
          </p:nvSpPr>
          <p:spPr>
            <a:xfrm>
              <a:off x="8000967" y="3720610"/>
              <a:ext cx="1000064" cy="132343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游戏暂停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94"/>
            <p:cNvSpPr/>
            <p:nvPr/>
          </p:nvSpPr>
          <p:spPr bwMode="auto">
            <a:xfrm>
              <a:off x="9348187" y="3671123"/>
              <a:ext cx="307561" cy="1171977"/>
            </a:xfrm>
            <a:custGeom>
              <a:avLst/>
              <a:gdLst>
                <a:gd name="T0" fmla="*/ 371 w 371"/>
                <a:gd name="T1" fmla="*/ 34 h 1172"/>
                <a:gd name="T2" fmla="*/ 371 w 371"/>
                <a:gd name="T3" fmla="*/ 1139 h 1172"/>
                <a:gd name="T4" fmla="*/ 338 w 371"/>
                <a:gd name="T5" fmla="*/ 1172 h 1172"/>
                <a:gd name="T6" fmla="*/ 33 w 371"/>
                <a:gd name="T7" fmla="*/ 1172 h 1172"/>
                <a:gd name="T8" fmla="*/ 0 w 371"/>
                <a:gd name="T9" fmla="*/ 1139 h 1172"/>
                <a:gd name="T10" fmla="*/ 0 w 371"/>
                <a:gd name="T11" fmla="*/ 34 h 1172"/>
                <a:gd name="T12" fmla="*/ 33 w 371"/>
                <a:gd name="T13" fmla="*/ 0 h 1172"/>
                <a:gd name="T14" fmla="*/ 338 w 371"/>
                <a:gd name="T15" fmla="*/ 0 h 1172"/>
                <a:gd name="T16" fmla="*/ 371 w 371"/>
                <a:gd name="T17" fmla="*/ 3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172">
                  <a:moveTo>
                    <a:pt x="371" y="34"/>
                  </a:moveTo>
                  <a:lnTo>
                    <a:pt x="371" y="1139"/>
                  </a:lnTo>
                  <a:cubicBezTo>
                    <a:pt x="371" y="1157"/>
                    <a:pt x="356" y="1172"/>
                    <a:pt x="338" y="1172"/>
                  </a:cubicBezTo>
                  <a:lnTo>
                    <a:pt x="33" y="1172"/>
                  </a:lnTo>
                  <a:cubicBezTo>
                    <a:pt x="15" y="1172"/>
                    <a:pt x="0" y="1157"/>
                    <a:pt x="0" y="1139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96" name="TextBox 109"/>
            <p:cNvSpPr txBox="1"/>
            <p:nvPr/>
          </p:nvSpPr>
          <p:spPr>
            <a:xfrm>
              <a:off x="8682866" y="3784482"/>
              <a:ext cx="1000064" cy="126291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游戏菜单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95"/>
            <p:cNvSpPr/>
            <p:nvPr/>
          </p:nvSpPr>
          <p:spPr bwMode="auto">
            <a:xfrm>
              <a:off x="9996194" y="3671123"/>
              <a:ext cx="307563" cy="1171977"/>
            </a:xfrm>
            <a:custGeom>
              <a:avLst/>
              <a:gdLst>
                <a:gd name="T0" fmla="*/ 372 w 372"/>
                <a:gd name="T1" fmla="*/ 34 h 1172"/>
                <a:gd name="T2" fmla="*/ 372 w 372"/>
                <a:gd name="T3" fmla="*/ 1139 h 1172"/>
                <a:gd name="T4" fmla="*/ 338 w 372"/>
                <a:gd name="T5" fmla="*/ 1172 h 1172"/>
                <a:gd name="T6" fmla="*/ 34 w 372"/>
                <a:gd name="T7" fmla="*/ 1172 h 1172"/>
                <a:gd name="T8" fmla="*/ 0 w 372"/>
                <a:gd name="T9" fmla="*/ 1139 h 1172"/>
                <a:gd name="T10" fmla="*/ 0 w 372"/>
                <a:gd name="T11" fmla="*/ 34 h 1172"/>
                <a:gd name="T12" fmla="*/ 34 w 372"/>
                <a:gd name="T13" fmla="*/ 0 h 1172"/>
                <a:gd name="T14" fmla="*/ 338 w 372"/>
                <a:gd name="T15" fmla="*/ 0 h 1172"/>
                <a:gd name="T16" fmla="*/ 372 w 372"/>
                <a:gd name="T17" fmla="*/ 3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72">
                  <a:moveTo>
                    <a:pt x="372" y="34"/>
                  </a:moveTo>
                  <a:lnTo>
                    <a:pt x="372" y="1139"/>
                  </a:lnTo>
                  <a:cubicBezTo>
                    <a:pt x="372" y="1157"/>
                    <a:pt x="357" y="1172"/>
                    <a:pt x="338" y="1172"/>
                  </a:cubicBezTo>
                  <a:lnTo>
                    <a:pt x="34" y="1172"/>
                  </a:lnTo>
                  <a:cubicBezTo>
                    <a:pt x="15" y="1172"/>
                    <a:pt x="0" y="1157"/>
                    <a:pt x="0" y="1139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5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98" name="TextBox 112"/>
            <p:cNvSpPr txBox="1"/>
            <p:nvPr/>
          </p:nvSpPr>
          <p:spPr>
            <a:xfrm>
              <a:off x="9340174" y="3761940"/>
              <a:ext cx="1000064" cy="122523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>
              <a:spAutoFit/>
            </a:bodyPr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属性绘制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87"/>
            <p:cNvSpPr/>
            <p:nvPr/>
          </p:nvSpPr>
          <p:spPr bwMode="auto">
            <a:xfrm>
              <a:off x="1295481" y="5011126"/>
              <a:ext cx="309496" cy="1104767"/>
            </a:xfrm>
            <a:custGeom>
              <a:avLst/>
              <a:gdLst>
                <a:gd name="T0" fmla="*/ 372 w 372"/>
                <a:gd name="T1" fmla="*/ 34 h 1336"/>
                <a:gd name="T2" fmla="*/ 372 w 372"/>
                <a:gd name="T3" fmla="*/ 1302 h 1336"/>
                <a:gd name="T4" fmla="*/ 338 w 372"/>
                <a:gd name="T5" fmla="*/ 1336 h 1336"/>
                <a:gd name="T6" fmla="*/ 34 w 372"/>
                <a:gd name="T7" fmla="*/ 1336 h 1336"/>
                <a:gd name="T8" fmla="*/ 0 w 372"/>
                <a:gd name="T9" fmla="*/ 1302 h 1336"/>
                <a:gd name="T10" fmla="*/ 0 w 372"/>
                <a:gd name="T11" fmla="*/ 34 h 1336"/>
                <a:gd name="T12" fmla="*/ 34 w 372"/>
                <a:gd name="T13" fmla="*/ 0 h 1336"/>
                <a:gd name="T14" fmla="*/ 338 w 372"/>
                <a:gd name="T15" fmla="*/ 0 h 1336"/>
                <a:gd name="T16" fmla="*/ 372 w 372"/>
                <a:gd name="T17" fmla="*/ 34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336">
                  <a:moveTo>
                    <a:pt x="372" y="34"/>
                  </a:moveTo>
                  <a:lnTo>
                    <a:pt x="372" y="1302"/>
                  </a:lnTo>
                  <a:cubicBezTo>
                    <a:pt x="372" y="1321"/>
                    <a:pt x="356" y="1336"/>
                    <a:pt x="338" y="1336"/>
                  </a:cubicBezTo>
                  <a:lnTo>
                    <a:pt x="34" y="1336"/>
                  </a:lnTo>
                  <a:cubicBezTo>
                    <a:pt x="15" y="1336"/>
                    <a:pt x="0" y="1321"/>
                    <a:pt x="0" y="13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6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75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00" name="TextBox 115"/>
            <p:cNvSpPr txBox="1"/>
            <p:nvPr/>
          </p:nvSpPr>
          <p:spPr>
            <a:xfrm>
              <a:off x="1187157" y="5059181"/>
              <a:ext cx="450029" cy="73295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小地图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88"/>
            <p:cNvSpPr/>
            <p:nvPr/>
          </p:nvSpPr>
          <p:spPr bwMode="auto">
            <a:xfrm>
              <a:off x="1775200" y="5011126"/>
              <a:ext cx="309496" cy="1104767"/>
            </a:xfrm>
            <a:custGeom>
              <a:avLst/>
              <a:gdLst>
                <a:gd name="T0" fmla="*/ 372 w 372"/>
                <a:gd name="T1" fmla="*/ 34 h 1336"/>
                <a:gd name="T2" fmla="*/ 372 w 372"/>
                <a:gd name="T3" fmla="*/ 1302 h 1336"/>
                <a:gd name="T4" fmla="*/ 338 w 372"/>
                <a:gd name="T5" fmla="*/ 1336 h 1336"/>
                <a:gd name="T6" fmla="*/ 34 w 372"/>
                <a:gd name="T7" fmla="*/ 1336 h 1336"/>
                <a:gd name="T8" fmla="*/ 0 w 372"/>
                <a:gd name="T9" fmla="*/ 1302 h 1336"/>
                <a:gd name="T10" fmla="*/ 0 w 372"/>
                <a:gd name="T11" fmla="*/ 34 h 1336"/>
                <a:gd name="T12" fmla="*/ 34 w 372"/>
                <a:gd name="T13" fmla="*/ 0 h 1336"/>
                <a:gd name="T14" fmla="*/ 338 w 372"/>
                <a:gd name="T15" fmla="*/ 0 h 1336"/>
                <a:gd name="T16" fmla="*/ 372 w 372"/>
                <a:gd name="T17" fmla="*/ 34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336">
                  <a:moveTo>
                    <a:pt x="372" y="34"/>
                  </a:moveTo>
                  <a:lnTo>
                    <a:pt x="372" y="1302"/>
                  </a:lnTo>
                  <a:cubicBezTo>
                    <a:pt x="372" y="1321"/>
                    <a:pt x="357" y="1336"/>
                    <a:pt x="338" y="1336"/>
                  </a:cubicBezTo>
                  <a:lnTo>
                    <a:pt x="34" y="1336"/>
                  </a:lnTo>
                  <a:cubicBezTo>
                    <a:pt x="15" y="1336"/>
                    <a:pt x="0" y="1321"/>
                    <a:pt x="0" y="13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02" name="TextBox 118"/>
            <p:cNvSpPr txBox="1"/>
            <p:nvPr/>
          </p:nvSpPr>
          <p:spPr>
            <a:xfrm>
              <a:off x="1672932" y="5059181"/>
              <a:ext cx="450029" cy="114015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房间主地图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89"/>
            <p:cNvSpPr/>
            <p:nvPr/>
          </p:nvSpPr>
          <p:spPr bwMode="auto">
            <a:xfrm>
              <a:off x="2630183" y="5011126"/>
              <a:ext cx="307563" cy="1104767"/>
            </a:xfrm>
            <a:custGeom>
              <a:avLst/>
              <a:gdLst>
                <a:gd name="T0" fmla="*/ 372 w 372"/>
                <a:gd name="T1" fmla="*/ 34 h 1336"/>
                <a:gd name="T2" fmla="*/ 372 w 372"/>
                <a:gd name="T3" fmla="*/ 1302 h 1336"/>
                <a:gd name="T4" fmla="*/ 338 w 372"/>
                <a:gd name="T5" fmla="*/ 1336 h 1336"/>
                <a:gd name="T6" fmla="*/ 34 w 372"/>
                <a:gd name="T7" fmla="*/ 1336 h 1336"/>
                <a:gd name="T8" fmla="*/ 0 w 372"/>
                <a:gd name="T9" fmla="*/ 1302 h 1336"/>
                <a:gd name="T10" fmla="*/ 0 w 372"/>
                <a:gd name="T11" fmla="*/ 34 h 1336"/>
                <a:gd name="T12" fmla="*/ 34 w 372"/>
                <a:gd name="T13" fmla="*/ 0 h 1336"/>
                <a:gd name="T14" fmla="*/ 338 w 372"/>
                <a:gd name="T15" fmla="*/ 0 h 1336"/>
                <a:gd name="T16" fmla="*/ 372 w 372"/>
                <a:gd name="T17" fmla="*/ 34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336">
                  <a:moveTo>
                    <a:pt x="372" y="34"/>
                  </a:moveTo>
                  <a:lnTo>
                    <a:pt x="372" y="1302"/>
                  </a:lnTo>
                  <a:cubicBezTo>
                    <a:pt x="372" y="1321"/>
                    <a:pt x="356" y="1336"/>
                    <a:pt x="338" y="1336"/>
                  </a:cubicBezTo>
                  <a:lnTo>
                    <a:pt x="34" y="1336"/>
                  </a:lnTo>
                  <a:cubicBezTo>
                    <a:pt x="15" y="1336"/>
                    <a:pt x="0" y="1321"/>
                    <a:pt x="0" y="13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04" name="TextBox 121"/>
            <p:cNvSpPr txBox="1"/>
            <p:nvPr/>
          </p:nvSpPr>
          <p:spPr>
            <a:xfrm>
              <a:off x="2511133" y="5059181"/>
              <a:ext cx="450029" cy="1160263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A*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最短路径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90"/>
            <p:cNvSpPr/>
            <p:nvPr/>
          </p:nvSpPr>
          <p:spPr bwMode="auto">
            <a:xfrm>
              <a:off x="3111837" y="5011126"/>
              <a:ext cx="307561" cy="1104767"/>
            </a:xfrm>
            <a:custGeom>
              <a:avLst/>
              <a:gdLst>
                <a:gd name="T0" fmla="*/ 372 w 372"/>
                <a:gd name="T1" fmla="*/ 34 h 1336"/>
                <a:gd name="T2" fmla="*/ 372 w 372"/>
                <a:gd name="T3" fmla="*/ 1302 h 1336"/>
                <a:gd name="T4" fmla="*/ 338 w 372"/>
                <a:gd name="T5" fmla="*/ 1336 h 1336"/>
                <a:gd name="T6" fmla="*/ 34 w 372"/>
                <a:gd name="T7" fmla="*/ 1336 h 1336"/>
                <a:gd name="T8" fmla="*/ 0 w 372"/>
                <a:gd name="T9" fmla="*/ 1302 h 1336"/>
                <a:gd name="T10" fmla="*/ 0 w 372"/>
                <a:gd name="T11" fmla="*/ 34 h 1336"/>
                <a:gd name="T12" fmla="*/ 34 w 372"/>
                <a:gd name="T13" fmla="*/ 0 h 1336"/>
                <a:gd name="T14" fmla="*/ 338 w 372"/>
                <a:gd name="T15" fmla="*/ 0 h 1336"/>
                <a:gd name="T16" fmla="*/ 372 w 372"/>
                <a:gd name="T17" fmla="*/ 34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336">
                  <a:moveTo>
                    <a:pt x="372" y="34"/>
                  </a:moveTo>
                  <a:lnTo>
                    <a:pt x="372" y="1302"/>
                  </a:lnTo>
                  <a:cubicBezTo>
                    <a:pt x="372" y="1321"/>
                    <a:pt x="357" y="1336"/>
                    <a:pt x="338" y="1336"/>
                  </a:cubicBezTo>
                  <a:lnTo>
                    <a:pt x="34" y="1336"/>
                  </a:lnTo>
                  <a:cubicBezTo>
                    <a:pt x="15" y="1336"/>
                    <a:pt x="0" y="1321"/>
                    <a:pt x="0" y="13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06" name="TextBox 124"/>
            <p:cNvSpPr txBox="1"/>
            <p:nvPr/>
          </p:nvSpPr>
          <p:spPr>
            <a:xfrm>
              <a:off x="2996909" y="5059181"/>
              <a:ext cx="450029" cy="114015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最小生成树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96"/>
            <p:cNvSpPr/>
            <p:nvPr/>
          </p:nvSpPr>
          <p:spPr bwMode="auto">
            <a:xfrm>
              <a:off x="3699880" y="4994323"/>
              <a:ext cx="307561" cy="1499627"/>
            </a:xfrm>
            <a:custGeom>
              <a:avLst/>
              <a:gdLst>
                <a:gd name="T0" fmla="*/ 371 w 371"/>
                <a:gd name="T1" fmla="*/ 34 h 1813"/>
                <a:gd name="T2" fmla="*/ 371 w 371"/>
                <a:gd name="T3" fmla="*/ 1780 h 1813"/>
                <a:gd name="T4" fmla="*/ 338 w 371"/>
                <a:gd name="T5" fmla="*/ 1813 h 1813"/>
                <a:gd name="T6" fmla="*/ 33 w 371"/>
                <a:gd name="T7" fmla="*/ 1813 h 1813"/>
                <a:gd name="T8" fmla="*/ 0 w 371"/>
                <a:gd name="T9" fmla="*/ 1780 h 1813"/>
                <a:gd name="T10" fmla="*/ 0 w 371"/>
                <a:gd name="T11" fmla="*/ 34 h 1813"/>
                <a:gd name="T12" fmla="*/ 33 w 371"/>
                <a:gd name="T13" fmla="*/ 0 h 1813"/>
                <a:gd name="T14" fmla="*/ 338 w 371"/>
                <a:gd name="T15" fmla="*/ 0 h 1813"/>
                <a:gd name="T16" fmla="*/ 371 w 371"/>
                <a:gd name="T17" fmla="*/ 34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813">
                  <a:moveTo>
                    <a:pt x="371" y="34"/>
                  </a:moveTo>
                  <a:lnTo>
                    <a:pt x="371" y="1780"/>
                  </a:lnTo>
                  <a:cubicBezTo>
                    <a:pt x="371" y="1798"/>
                    <a:pt x="356" y="1813"/>
                    <a:pt x="338" y="1813"/>
                  </a:cubicBezTo>
                  <a:lnTo>
                    <a:pt x="33" y="1813"/>
                  </a:lnTo>
                  <a:cubicBezTo>
                    <a:pt x="15" y="1813"/>
                    <a:pt x="0" y="1798"/>
                    <a:pt x="0" y="1780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08" name="TextBox 127"/>
            <p:cNvSpPr txBox="1"/>
            <p:nvPr/>
          </p:nvSpPr>
          <p:spPr>
            <a:xfrm>
              <a:off x="3579884" y="4987172"/>
              <a:ext cx="450029" cy="175251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>
              <a:spAutoFit/>
            </a:bodyPr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法术技能攻击系统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97"/>
            <p:cNvSpPr/>
            <p:nvPr/>
          </p:nvSpPr>
          <p:spPr bwMode="auto">
            <a:xfrm>
              <a:off x="4181533" y="4994323"/>
              <a:ext cx="307563" cy="1499627"/>
            </a:xfrm>
            <a:custGeom>
              <a:avLst/>
              <a:gdLst>
                <a:gd name="T0" fmla="*/ 372 w 372"/>
                <a:gd name="T1" fmla="*/ 34 h 1813"/>
                <a:gd name="T2" fmla="*/ 372 w 372"/>
                <a:gd name="T3" fmla="*/ 1780 h 1813"/>
                <a:gd name="T4" fmla="*/ 338 w 372"/>
                <a:gd name="T5" fmla="*/ 1813 h 1813"/>
                <a:gd name="T6" fmla="*/ 34 w 372"/>
                <a:gd name="T7" fmla="*/ 1813 h 1813"/>
                <a:gd name="T8" fmla="*/ 0 w 372"/>
                <a:gd name="T9" fmla="*/ 1780 h 1813"/>
                <a:gd name="T10" fmla="*/ 0 w 372"/>
                <a:gd name="T11" fmla="*/ 34 h 1813"/>
                <a:gd name="T12" fmla="*/ 34 w 372"/>
                <a:gd name="T13" fmla="*/ 0 h 1813"/>
                <a:gd name="T14" fmla="*/ 338 w 372"/>
                <a:gd name="T15" fmla="*/ 0 h 1813"/>
                <a:gd name="T16" fmla="*/ 372 w 372"/>
                <a:gd name="T17" fmla="*/ 34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813">
                  <a:moveTo>
                    <a:pt x="372" y="34"/>
                  </a:moveTo>
                  <a:lnTo>
                    <a:pt x="372" y="1780"/>
                  </a:lnTo>
                  <a:cubicBezTo>
                    <a:pt x="372" y="1798"/>
                    <a:pt x="357" y="1813"/>
                    <a:pt x="338" y="1813"/>
                  </a:cubicBezTo>
                  <a:lnTo>
                    <a:pt x="34" y="1813"/>
                  </a:lnTo>
                  <a:cubicBezTo>
                    <a:pt x="15" y="1813"/>
                    <a:pt x="0" y="1798"/>
                    <a:pt x="0" y="1780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5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10" name="TextBox 130"/>
            <p:cNvSpPr txBox="1"/>
            <p:nvPr/>
          </p:nvSpPr>
          <p:spPr>
            <a:xfrm>
              <a:off x="4090956" y="4987174"/>
              <a:ext cx="450029" cy="154735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人物攻击与移动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98"/>
            <p:cNvSpPr/>
            <p:nvPr/>
          </p:nvSpPr>
          <p:spPr bwMode="auto">
            <a:xfrm>
              <a:off x="4711545" y="4994323"/>
              <a:ext cx="307563" cy="1499627"/>
            </a:xfrm>
            <a:custGeom>
              <a:avLst/>
              <a:gdLst>
                <a:gd name="T0" fmla="*/ 372 w 372"/>
                <a:gd name="T1" fmla="*/ 34 h 1813"/>
                <a:gd name="T2" fmla="*/ 372 w 372"/>
                <a:gd name="T3" fmla="*/ 1780 h 1813"/>
                <a:gd name="T4" fmla="*/ 339 w 372"/>
                <a:gd name="T5" fmla="*/ 1813 h 1813"/>
                <a:gd name="T6" fmla="*/ 34 w 372"/>
                <a:gd name="T7" fmla="*/ 1813 h 1813"/>
                <a:gd name="T8" fmla="*/ 0 w 372"/>
                <a:gd name="T9" fmla="*/ 1780 h 1813"/>
                <a:gd name="T10" fmla="*/ 0 w 372"/>
                <a:gd name="T11" fmla="*/ 34 h 1813"/>
                <a:gd name="T12" fmla="*/ 34 w 372"/>
                <a:gd name="T13" fmla="*/ 0 h 1813"/>
                <a:gd name="T14" fmla="*/ 339 w 372"/>
                <a:gd name="T15" fmla="*/ 0 h 1813"/>
                <a:gd name="T16" fmla="*/ 372 w 372"/>
                <a:gd name="T17" fmla="*/ 34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813">
                  <a:moveTo>
                    <a:pt x="372" y="34"/>
                  </a:moveTo>
                  <a:lnTo>
                    <a:pt x="372" y="1780"/>
                  </a:lnTo>
                  <a:cubicBezTo>
                    <a:pt x="372" y="1798"/>
                    <a:pt x="357" y="1813"/>
                    <a:pt x="339" y="1813"/>
                  </a:cubicBezTo>
                  <a:lnTo>
                    <a:pt x="34" y="1813"/>
                  </a:lnTo>
                  <a:cubicBezTo>
                    <a:pt x="16" y="1813"/>
                    <a:pt x="0" y="1798"/>
                    <a:pt x="0" y="1780"/>
                  </a:cubicBezTo>
                  <a:lnTo>
                    <a:pt x="0" y="34"/>
                  </a:lnTo>
                  <a:cubicBezTo>
                    <a:pt x="0" y="15"/>
                    <a:pt x="16" y="0"/>
                    <a:pt x="34" y="0"/>
                  </a:cubicBezTo>
                  <a:lnTo>
                    <a:pt x="339" y="0"/>
                  </a:lnTo>
                  <a:cubicBezTo>
                    <a:pt x="357" y="0"/>
                    <a:pt x="372" y="15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12" name="TextBox 133"/>
            <p:cNvSpPr txBox="1"/>
            <p:nvPr/>
          </p:nvSpPr>
          <p:spPr>
            <a:xfrm>
              <a:off x="4597148" y="4987174"/>
              <a:ext cx="450029" cy="134375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边界检测系统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99"/>
            <p:cNvSpPr/>
            <p:nvPr/>
          </p:nvSpPr>
          <p:spPr bwMode="auto">
            <a:xfrm>
              <a:off x="5191265" y="4994323"/>
              <a:ext cx="309496" cy="1499627"/>
            </a:xfrm>
            <a:custGeom>
              <a:avLst/>
              <a:gdLst>
                <a:gd name="T0" fmla="*/ 371 w 371"/>
                <a:gd name="T1" fmla="*/ 34 h 1813"/>
                <a:gd name="T2" fmla="*/ 371 w 371"/>
                <a:gd name="T3" fmla="*/ 1780 h 1813"/>
                <a:gd name="T4" fmla="*/ 338 w 371"/>
                <a:gd name="T5" fmla="*/ 1813 h 1813"/>
                <a:gd name="T6" fmla="*/ 33 w 371"/>
                <a:gd name="T7" fmla="*/ 1813 h 1813"/>
                <a:gd name="T8" fmla="*/ 0 w 371"/>
                <a:gd name="T9" fmla="*/ 1780 h 1813"/>
                <a:gd name="T10" fmla="*/ 0 w 371"/>
                <a:gd name="T11" fmla="*/ 34 h 1813"/>
                <a:gd name="T12" fmla="*/ 33 w 371"/>
                <a:gd name="T13" fmla="*/ 0 h 1813"/>
                <a:gd name="T14" fmla="*/ 338 w 371"/>
                <a:gd name="T15" fmla="*/ 0 h 1813"/>
                <a:gd name="T16" fmla="*/ 371 w 371"/>
                <a:gd name="T17" fmla="*/ 34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813">
                  <a:moveTo>
                    <a:pt x="371" y="34"/>
                  </a:moveTo>
                  <a:lnTo>
                    <a:pt x="371" y="1780"/>
                  </a:lnTo>
                  <a:cubicBezTo>
                    <a:pt x="371" y="1798"/>
                    <a:pt x="356" y="1813"/>
                    <a:pt x="338" y="1813"/>
                  </a:cubicBezTo>
                  <a:lnTo>
                    <a:pt x="33" y="1813"/>
                  </a:lnTo>
                  <a:cubicBezTo>
                    <a:pt x="15" y="1813"/>
                    <a:pt x="0" y="1798"/>
                    <a:pt x="0" y="1780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14" name="TextBox 136"/>
            <p:cNvSpPr txBox="1"/>
            <p:nvPr/>
          </p:nvSpPr>
          <p:spPr>
            <a:xfrm>
              <a:off x="5099516" y="4987176"/>
              <a:ext cx="450029" cy="175095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普通法杖攻击系统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100"/>
            <p:cNvSpPr/>
            <p:nvPr/>
          </p:nvSpPr>
          <p:spPr bwMode="auto">
            <a:xfrm>
              <a:off x="5698065" y="4994323"/>
              <a:ext cx="307563" cy="1499627"/>
            </a:xfrm>
            <a:custGeom>
              <a:avLst/>
              <a:gdLst>
                <a:gd name="T0" fmla="*/ 371 w 371"/>
                <a:gd name="T1" fmla="*/ 34 h 1813"/>
                <a:gd name="T2" fmla="*/ 371 w 371"/>
                <a:gd name="T3" fmla="*/ 1780 h 1813"/>
                <a:gd name="T4" fmla="*/ 338 w 371"/>
                <a:gd name="T5" fmla="*/ 1813 h 1813"/>
                <a:gd name="T6" fmla="*/ 33 w 371"/>
                <a:gd name="T7" fmla="*/ 1813 h 1813"/>
                <a:gd name="T8" fmla="*/ 0 w 371"/>
                <a:gd name="T9" fmla="*/ 1780 h 1813"/>
                <a:gd name="T10" fmla="*/ 0 w 371"/>
                <a:gd name="T11" fmla="*/ 34 h 1813"/>
                <a:gd name="T12" fmla="*/ 33 w 371"/>
                <a:gd name="T13" fmla="*/ 0 h 1813"/>
                <a:gd name="T14" fmla="*/ 338 w 371"/>
                <a:gd name="T15" fmla="*/ 0 h 1813"/>
                <a:gd name="T16" fmla="*/ 371 w 371"/>
                <a:gd name="T17" fmla="*/ 34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813">
                  <a:moveTo>
                    <a:pt x="371" y="34"/>
                  </a:moveTo>
                  <a:lnTo>
                    <a:pt x="371" y="1780"/>
                  </a:lnTo>
                  <a:cubicBezTo>
                    <a:pt x="371" y="1798"/>
                    <a:pt x="356" y="1813"/>
                    <a:pt x="338" y="1813"/>
                  </a:cubicBezTo>
                  <a:lnTo>
                    <a:pt x="33" y="1813"/>
                  </a:lnTo>
                  <a:cubicBezTo>
                    <a:pt x="15" y="1813"/>
                    <a:pt x="0" y="1798"/>
                    <a:pt x="0" y="1780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16" name="TextBox 139"/>
            <p:cNvSpPr txBox="1"/>
            <p:nvPr/>
          </p:nvSpPr>
          <p:spPr>
            <a:xfrm>
              <a:off x="5578183" y="4987174"/>
              <a:ext cx="450029" cy="154735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生命法术经验值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101"/>
            <p:cNvSpPr/>
            <p:nvPr/>
          </p:nvSpPr>
          <p:spPr bwMode="auto">
            <a:xfrm>
              <a:off x="6591735" y="4994323"/>
              <a:ext cx="307563" cy="1499627"/>
            </a:xfrm>
            <a:custGeom>
              <a:avLst/>
              <a:gdLst>
                <a:gd name="T0" fmla="*/ 371 w 371"/>
                <a:gd name="T1" fmla="*/ 34 h 1813"/>
                <a:gd name="T2" fmla="*/ 371 w 371"/>
                <a:gd name="T3" fmla="*/ 1780 h 1813"/>
                <a:gd name="T4" fmla="*/ 338 w 371"/>
                <a:gd name="T5" fmla="*/ 1813 h 1813"/>
                <a:gd name="T6" fmla="*/ 33 w 371"/>
                <a:gd name="T7" fmla="*/ 1813 h 1813"/>
                <a:gd name="T8" fmla="*/ 0 w 371"/>
                <a:gd name="T9" fmla="*/ 1780 h 1813"/>
                <a:gd name="T10" fmla="*/ 0 w 371"/>
                <a:gd name="T11" fmla="*/ 34 h 1813"/>
                <a:gd name="T12" fmla="*/ 33 w 371"/>
                <a:gd name="T13" fmla="*/ 0 h 1813"/>
                <a:gd name="T14" fmla="*/ 338 w 371"/>
                <a:gd name="T15" fmla="*/ 0 h 1813"/>
                <a:gd name="T16" fmla="*/ 371 w 371"/>
                <a:gd name="T17" fmla="*/ 34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813">
                  <a:moveTo>
                    <a:pt x="371" y="34"/>
                  </a:moveTo>
                  <a:lnTo>
                    <a:pt x="371" y="1780"/>
                  </a:lnTo>
                  <a:cubicBezTo>
                    <a:pt x="371" y="1798"/>
                    <a:pt x="356" y="1813"/>
                    <a:pt x="338" y="1813"/>
                  </a:cubicBezTo>
                  <a:lnTo>
                    <a:pt x="33" y="1813"/>
                  </a:lnTo>
                  <a:cubicBezTo>
                    <a:pt x="15" y="1813"/>
                    <a:pt x="0" y="1798"/>
                    <a:pt x="0" y="1780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18" name="TextBox 142"/>
            <p:cNvSpPr txBox="1"/>
            <p:nvPr/>
          </p:nvSpPr>
          <p:spPr>
            <a:xfrm>
              <a:off x="6464007" y="5048431"/>
              <a:ext cx="450029" cy="93655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装备武器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102"/>
            <p:cNvSpPr/>
            <p:nvPr/>
          </p:nvSpPr>
          <p:spPr bwMode="auto">
            <a:xfrm>
              <a:off x="7148828" y="4994323"/>
              <a:ext cx="307563" cy="1499627"/>
            </a:xfrm>
            <a:custGeom>
              <a:avLst/>
              <a:gdLst>
                <a:gd name="T0" fmla="*/ 371 w 371"/>
                <a:gd name="T1" fmla="*/ 34 h 1813"/>
                <a:gd name="T2" fmla="*/ 371 w 371"/>
                <a:gd name="T3" fmla="*/ 1780 h 1813"/>
                <a:gd name="T4" fmla="*/ 338 w 371"/>
                <a:gd name="T5" fmla="*/ 1813 h 1813"/>
                <a:gd name="T6" fmla="*/ 33 w 371"/>
                <a:gd name="T7" fmla="*/ 1813 h 1813"/>
                <a:gd name="T8" fmla="*/ 0 w 371"/>
                <a:gd name="T9" fmla="*/ 1780 h 1813"/>
                <a:gd name="T10" fmla="*/ 0 w 371"/>
                <a:gd name="T11" fmla="*/ 34 h 1813"/>
                <a:gd name="T12" fmla="*/ 33 w 371"/>
                <a:gd name="T13" fmla="*/ 0 h 1813"/>
                <a:gd name="T14" fmla="*/ 338 w 371"/>
                <a:gd name="T15" fmla="*/ 0 h 1813"/>
                <a:gd name="T16" fmla="*/ 371 w 371"/>
                <a:gd name="T17" fmla="*/ 34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813">
                  <a:moveTo>
                    <a:pt x="371" y="34"/>
                  </a:moveTo>
                  <a:lnTo>
                    <a:pt x="371" y="1780"/>
                  </a:lnTo>
                  <a:cubicBezTo>
                    <a:pt x="371" y="1798"/>
                    <a:pt x="356" y="1813"/>
                    <a:pt x="338" y="1813"/>
                  </a:cubicBezTo>
                  <a:lnTo>
                    <a:pt x="33" y="1813"/>
                  </a:lnTo>
                  <a:cubicBezTo>
                    <a:pt x="15" y="1813"/>
                    <a:pt x="0" y="1798"/>
                    <a:pt x="0" y="1780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20" name="TextBox 145"/>
            <p:cNvSpPr txBox="1"/>
            <p:nvPr/>
          </p:nvSpPr>
          <p:spPr>
            <a:xfrm>
              <a:off x="7035509" y="5048431"/>
              <a:ext cx="450029" cy="93655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pPr eaLnBrk="0" hangingPunct="0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消耗补充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103"/>
            <p:cNvSpPr/>
            <p:nvPr/>
          </p:nvSpPr>
          <p:spPr bwMode="auto">
            <a:xfrm>
              <a:off x="7678841" y="4994323"/>
              <a:ext cx="307563" cy="1499627"/>
            </a:xfrm>
            <a:custGeom>
              <a:avLst/>
              <a:gdLst>
                <a:gd name="T0" fmla="*/ 372 w 372"/>
                <a:gd name="T1" fmla="*/ 34 h 1813"/>
                <a:gd name="T2" fmla="*/ 372 w 372"/>
                <a:gd name="T3" fmla="*/ 1780 h 1813"/>
                <a:gd name="T4" fmla="*/ 338 w 372"/>
                <a:gd name="T5" fmla="*/ 1813 h 1813"/>
                <a:gd name="T6" fmla="*/ 34 w 372"/>
                <a:gd name="T7" fmla="*/ 1813 h 1813"/>
                <a:gd name="T8" fmla="*/ 0 w 372"/>
                <a:gd name="T9" fmla="*/ 1780 h 1813"/>
                <a:gd name="T10" fmla="*/ 0 w 372"/>
                <a:gd name="T11" fmla="*/ 34 h 1813"/>
                <a:gd name="T12" fmla="*/ 34 w 372"/>
                <a:gd name="T13" fmla="*/ 0 h 1813"/>
                <a:gd name="T14" fmla="*/ 338 w 372"/>
                <a:gd name="T15" fmla="*/ 0 h 1813"/>
                <a:gd name="T16" fmla="*/ 372 w 372"/>
                <a:gd name="T17" fmla="*/ 34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813">
                  <a:moveTo>
                    <a:pt x="372" y="34"/>
                  </a:moveTo>
                  <a:lnTo>
                    <a:pt x="372" y="1780"/>
                  </a:lnTo>
                  <a:cubicBezTo>
                    <a:pt x="372" y="1798"/>
                    <a:pt x="357" y="1813"/>
                    <a:pt x="338" y="1813"/>
                  </a:cubicBezTo>
                  <a:lnTo>
                    <a:pt x="34" y="1813"/>
                  </a:lnTo>
                  <a:cubicBezTo>
                    <a:pt x="15" y="1813"/>
                    <a:pt x="0" y="1798"/>
                    <a:pt x="0" y="1780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5"/>
                    <a:pt x="372" y="34"/>
                  </a:cubicBezTo>
                  <a:close/>
                </a:path>
              </a:pathLst>
            </a:custGeom>
            <a:solidFill>
              <a:srgbClr val="3F3F3F"/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22" name="TextBox 148"/>
            <p:cNvSpPr txBox="1"/>
            <p:nvPr/>
          </p:nvSpPr>
          <p:spPr>
            <a:xfrm>
              <a:off x="7561424" y="5048431"/>
              <a:ext cx="450029" cy="93655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>
              <a:spAutoFit/>
            </a:bodyPr>
            <a:p>
              <a:pPr eaLnBrk="0" hangingPunct="0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宝箱钥匙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2" name="Line 115"/>
          <p:cNvSpPr>
            <a:spLocks noChangeShapeType="1"/>
          </p:cNvSpPr>
          <p:nvPr/>
        </p:nvSpPr>
        <p:spPr bwMode="auto">
          <a:xfrm>
            <a:off x="7562850" y="4441825"/>
            <a:ext cx="0" cy="290513"/>
          </a:xfrm>
          <a:prstGeom prst="line">
            <a:avLst/>
          </a:prstGeom>
          <a:solidFill>
            <a:schemeClr val="tx1"/>
          </a:solidFill>
          <a:ln w="127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Line 125"/>
          <p:cNvSpPr>
            <a:spLocks noChangeShapeType="1"/>
          </p:cNvSpPr>
          <p:nvPr/>
        </p:nvSpPr>
        <p:spPr bwMode="auto">
          <a:xfrm flipH="1">
            <a:off x="7102475" y="4587875"/>
            <a:ext cx="909638" cy="0"/>
          </a:xfrm>
          <a:prstGeom prst="line">
            <a:avLst/>
          </a:prstGeom>
          <a:solidFill>
            <a:schemeClr val="tx1"/>
          </a:solidFill>
          <a:ln w="127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Line 126"/>
          <p:cNvSpPr>
            <a:spLocks noChangeShapeType="1"/>
          </p:cNvSpPr>
          <p:nvPr/>
        </p:nvSpPr>
        <p:spPr bwMode="auto">
          <a:xfrm>
            <a:off x="7102475" y="4583113"/>
            <a:ext cx="0" cy="149225"/>
          </a:xfrm>
          <a:prstGeom prst="line">
            <a:avLst/>
          </a:prstGeom>
          <a:solidFill>
            <a:schemeClr val="tx1"/>
          </a:solidFill>
          <a:ln w="127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5" name="Line 127"/>
          <p:cNvSpPr>
            <a:spLocks noChangeShapeType="1"/>
          </p:cNvSpPr>
          <p:nvPr/>
        </p:nvSpPr>
        <p:spPr bwMode="auto">
          <a:xfrm>
            <a:off x="8012113" y="4583113"/>
            <a:ext cx="0" cy="149225"/>
          </a:xfrm>
          <a:prstGeom prst="line">
            <a:avLst/>
          </a:prstGeom>
          <a:solidFill>
            <a:schemeClr val="tx1"/>
          </a:solidFill>
          <a:ln w="127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6" name="Freeform 101"/>
          <p:cNvSpPr/>
          <p:nvPr/>
        </p:nvSpPr>
        <p:spPr bwMode="auto">
          <a:xfrm>
            <a:off x="6973888" y="4732338"/>
            <a:ext cx="250825" cy="1000125"/>
          </a:xfrm>
          <a:custGeom>
            <a:avLst/>
            <a:gdLst>
              <a:gd name="T0" fmla="*/ 371 w 371"/>
              <a:gd name="T1" fmla="*/ 34 h 1813"/>
              <a:gd name="T2" fmla="*/ 371 w 371"/>
              <a:gd name="T3" fmla="*/ 1780 h 1813"/>
              <a:gd name="T4" fmla="*/ 338 w 371"/>
              <a:gd name="T5" fmla="*/ 1813 h 1813"/>
              <a:gd name="T6" fmla="*/ 33 w 371"/>
              <a:gd name="T7" fmla="*/ 1813 h 1813"/>
              <a:gd name="T8" fmla="*/ 0 w 371"/>
              <a:gd name="T9" fmla="*/ 1780 h 1813"/>
              <a:gd name="T10" fmla="*/ 0 w 371"/>
              <a:gd name="T11" fmla="*/ 34 h 1813"/>
              <a:gd name="T12" fmla="*/ 33 w 371"/>
              <a:gd name="T13" fmla="*/ 0 h 1813"/>
              <a:gd name="T14" fmla="*/ 338 w 371"/>
              <a:gd name="T15" fmla="*/ 0 h 1813"/>
              <a:gd name="T16" fmla="*/ 371 w 371"/>
              <a:gd name="T17" fmla="*/ 34 h 1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1" h="1813">
                <a:moveTo>
                  <a:pt x="371" y="34"/>
                </a:moveTo>
                <a:lnTo>
                  <a:pt x="371" y="1780"/>
                </a:lnTo>
                <a:cubicBezTo>
                  <a:pt x="371" y="1798"/>
                  <a:pt x="356" y="1813"/>
                  <a:pt x="338" y="1813"/>
                </a:cubicBezTo>
                <a:lnTo>
                  <a:pt x="33" y="1813"/>
                </a:lnTo>
                <a:cubicBezTo>
                  <a:pt x="15" y="1813"/>
                  <a:pt x="0" y="1798"/>
                  <a:pt x="0" y="1780"/>
                </a:cubicBezTo>
                <a:lnTo>
                  <a:pt x="0" y="34"/>
                </a:lnTo>
                <a:cubicBezTo>
                  <a:pt x="0" y="15"/>
                  <a:pt x="15" y="0"/>
                  <a:pt x="33" y="0"/>
                </a:cubicBezTo>
                <a:lnTo>
                  <a:pt x="338" y="0"/>
                </a:lnTo>
                <a:cubicBezTo>
                  <a:pt x="356" y="0"/>
                  <a:pt x="371" y="15"/>
                  <a:pt x="371" y="34"/>
                </a:cubicBezTo>
                <a:close/>
              </a:path>
            </a:pathLst>
          </a:custGeom>
          <a:solidFill>
            <a:srgbClr val="3F3F3F"/>
          </a:solidFill>
          <a:ln w="25400">
            <a:solidFill>
              <a:schemeClr val="bg2">
                <a:lumMod val="90000"/>
              </a:schemeClr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开始游戏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7" name="Freeform 101"/>
          <p:cNvSpPr/>
          <p:nvPr/>
        </p:nvSpPr>
        <p:spPr bwMode="auto">
          <a:xfrm>
            <a:off x="7416800" y="4724400"/>
            <a:ext cx="250825" cy="974725"/>
          </a:xfrm>
          <a:custGeom>
            <a:avLst/>
            <a:gdLst>
              <a:gd name="T0" fmla="*/ 371 w 371"/>
              <a:gd name="T1" fmla="*/ 34 h 1813"/>
              <a:gd name="T2" fmla="*/ 371 w 371"/>
              <a:gd name="T3" fmla="*/ 1780 h 1813"/>
              <a:gd name="T4" fmla="*/ 338 w 371"/>
              <a:gd name="T5" fmla="*/ 1813 h 1813"/>
              <a:gd name="T6" fmla="*/ 33 w 371"/>
              <a:gd name="T7" fmla="*/ 1813 h 1813"/>
              <a:gd name="T8" fmla="*/ 0 w 371"/>
              <a:gd name="T9" fmla="*/ 1780 h 1813"/>
              <a:gd name="T10" fmla="*/ 0 w 371"/>
              <a:gd name="T11" fmla="*/ 34 h 1813"/>
              <a:gd name="T12" fmla="*/ 33 w 371"/>
              <a:gd name="T13" fmla="*/ 0 h 1813"/>
              <a:gd name="T14" fmla="*/ 338 w 371"/>
              <a:gd name="T15" fmla="*/ 0 h 1813"/>
              <a:gd name="T16" fmla="*/ 371 w 371"/>
              <a:gd name="T17" fmla="*/ 34 h 1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1" h="1813">
                <a:moveTo>
                  <a:pt x="371" y="34"/>
                </a:moveTo>
                <a:lnTo>
                  <a:pt x="371" y="1780"/>
                </a:lnTo>
                <a:cubicBezTo>
                  <a:pt x="371" y="1798"/>
                  <a:pt x="356" y="1813"/>
                  <a:pt x="338" y="1813"/>
                </a:cubicBezTo>
                <a:lnTo>
                  <a:pt x="33" y="1813"/>
                </a:lnTo>
                <a:cubicBezTo>
                  <a:pt x="15" y="1813"/>
                  <a:pt x="0" y="1798"/>
                  <a:pt x="0" y="1780"/>
                </a:cubicBezTo>
                <a:lnTo>
                  <a:pt x="0" y="34"/>
                </a:lnTo>
                <a:cubicBezTo>
                  <a:pt x="0" y="15"/>
                  <a:pt x="15" y="0"/>
                  <a:pt x="33" y="0"/>
                </a:cubicBezTo>
                <a:lnTo>
                  <a:pt x="338" y="0"/>
                </a:lnTo>
                <a:cubicBezTo>
                  <a:pt x="356" y="0"/>
                  <a:pt x="371" y="15"/>
                  <a:pt x="371" y="34"/>
                </a:cubicBezTo>
                <a:close/>
              </a:path>
            </a:pathLst>
          </a:custGeom>
          <a:solidFill>
            <a:srgbClr val="3F3F3F"/>
          </a:solidFill>
          <a:ln w="25400">
            <a:solidFill>
              <a:schemeClr val="bg2">
                <a:lumMod val="90000"/>
              </a:schemeClr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游戏帮助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8" name="Freeform 101"/>
          <p:cNvSpPr/>
          <p:nvPr/>
        </p:nvSpPr>
        <p:spPr bwMode="auto">
          <a:xfrm>
            <a:off x="7885113" y="4724400"/>
            <a:ext cx="250825" cy="1000125"/>
          </a:xfrm>
          <a:custGeom>
            <a:avLst/>
            <a:gdLst>
              <a:gd name="T0" fmla="*/ 371 w 371"/>
              <a:gd name="T1" fmla="*/ 34 h 1813"/>
              <a:gd name="T2" fmla="*/ 371 w 371"/>
              <a:gd name="T3" fmla="*/ 1780 h 1813"/>
              <a:gd name="T4" fmla="*/ 338 w 371"/>
              <a:gd name="T5" fmla="*/ 1813 h 1813"/>
              <a:gd name="T6" fmla="*/ 33 w 371"/>
              <a:gd name="T7" fmla="*/ 1813 h 1813"/>
              <a:gd name="T8" fmla="*/ 0 w 371"/>
              <a:gd name="T9" fmla="*/ 1780 h 1813"/>
              <a:gd name="T10" fmla="*/ 0 w 371"/>
              <a:gd name="T11" fmla="*/ 34 h 1813"/>
              <a:gd name="T12" fmla="*/ 33 w 371"/>
              <a:gd name="T13" fmla="*/ 0 h 1813"/>
              <a:gd name="T14" fmla="*/ 338 w 371"/>
              <a:gd name="T15" fmla="*/ 0 h 1813"/>
              <a:gd name="T16" fmla="*/ 371 w 371"/>
              <a:gd name="T17" fmla="*/ 34 h 1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1" h="1813">
                <a:moveTo>
                  <a:pt x="371" y="34"/>
                </a:moveTo>
                <a:lnTo>
                  <a:pt x="371" y="1780"/>
                </a:lnTo>
                <a:cubicBezTo>
                  <a:pt x="371" y="1798"/>
                  <a:pt x="356" y="1813"/>
                  <a:pt x="338" y="1813"/>
                </a:cubicBezTo>
                <a:lnTo>
                  <a:pt x="33" y="1813"/>
                </a:lnTo>
                <a:cubicBezTo>
                  <a:pt x="15" y="1813"/>
                  <a:pt x="0" y="1798"/>
                  <a:pt x="0" y="1780"/>
                </a:cubicBezTo>
                <a:lnTo>
                  <a:pt x="0" y="34"/>
                </a:lnTo>
                <a:cubicBezTo>
                  <a:pt x="0" y="15"/>
                  <a:pt x="15" y="0"/>
                  <a:pt x="33" y="0"/>
                </a:cubicBezTo>
                <a:lnTo>
                  <a:pt x="338" y="0"/>
                </a:lnTo>
                <a:cubicBezTo>
                  <a:pt x="356" y="0"/>
                  <a:pt x="371" y="15"/>
                  <a:pt x="371" y="34"/>
                </a:cubicBezTo>
                <a:close/>
              </a:path>
            </a:pathLst>
          </a:custGeom>
          <a:solidFill>
            <a:srgbClr val="3F3F3F"/>
          </a:solidFill>
          <a:ln w="25400">
            <a:solidFill>
              <a:schemeClr val="bg2">
                <a:lumMod val="90000"/>
              </a:schemeClr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关于我们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813"/>
            <a:ext cx="9144000" cy="6843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7526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0"/>
            <a:ext cx="7391400" cy="6867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-33337"/>
            <a:ext cx="1879600" cy="1408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14" y="209248"/>
            <a:ext cx="6697694" cy="923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glow rad="127000">
                    <a:schemeClr val="accent3">
                      <a:lumMod val="65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CODE</a:t>
            </a: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glow rad="127000">
                    <a:schemeClr val="accent3">
                      <a:lumMod val="65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设计</a:t>
            </a:r>
            <a:r>
              <a:rPr kumimoji="0" lang="en-US" altLang="zh-CN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glow rad="127000">
                    <a:schemeClr val="accent3">
                      <a:lumMod val="65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UML</a:t>
            </a: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glow rad="127000">
                    <a:schemeClr val="accent3">
                      <a:lumMod val="65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类图</a:t>
            </a:r>
            <a:endParaRPr kumimoji="0" lang="zh-CN" altLang="en-US" sz="5400" b="1" i="0" u="none" strike="noStrike" kern="1200" cap="none" spc="0" normalizeH="0" baseline="0" noProof="0" dirty="0">
              <a:ln w="9525">
                <a:solidFill>
                  <a:schemeClr val="bg1"/>
                </a:solidFill>
                <a:prstDash val="solid"/>
              </a:ln>
              <a:blipFill>
                <a:blip r:embed="rId3"/>
                <a:tile tx="0" ty="0" sx="100000" sy="100000" flip="none" algn="tl"/>
              </a:blipFill>
              <a:effectLst>
                <a:glow rad="127000">
                  <a:schemeClr val="accent3">
                    <a:lumMod val="65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1268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4775"/>
            <a:ext cx="9144000" cy="5476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60515171959"/>
  <p:tag name="MH_LIBRARY" val="GRAPHIC"/>
  <p:tag name="MH_ORDER" val="文本框 18"/>
</p:tagLst>
</file>

<file path=ppt/tags/tag10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11.xml><?xml version="1.0" encoding="utf-8"?>
<p:tagLst xmlns:p="http://schemas.openxmlformats.org/presentationml/2006/main">
  <p:tag name="MH" val="20160515171959"/>
  <p:tag name="MH_LIBRARY" val="GRAPHIC"/>
  <p:tag name="MH_ORDER" val="椭圆 12"/>
</p:tagLst>
</file>

<file path=ppt/tags/tag12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13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14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15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16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17.xml><?xml version="1.0" encoding="utf-8"?>
<p:tagLst xmlns:p="http://schemas.openxmlformats.org/presentationml/2006/main">
  <p:tag name="MH" val="20160515171959"/>
  <p:tag name="MH_LIBRARY" val="GRAPHIC"/>
  <p:tag name="MH_ORDER" val="文本框 18"/>
</p:tagLst>
</file>

<file path=ppt/tags/tag18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19.xml><?xml version="1.0" encoding="utf-8"?>
<p:tagLst xmlns:p="http://schemas.openxmlformats.org/presentationml/2006/main">
  <p:tag name="MH" val="20160515171959"/>
  <p:tag name="MH_LIBRARY" val="GRAPHIC"/>
  <p:tag name="MH_ORDER" val="椭圆 12"/>
</p:tagLst>
</file>

<file path=ppt/tags/tag2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20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21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22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23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24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25.xml><?xml version="1.0" encoding="utf-8"?>
<p:tagLst xmlns:p="http://schemas.openxmlformats.org/presentationml/2006/main">
  <p:tag name="MH" val="20160515171959"/>
  <p:tag name="MH_LIBRARY" val="GRAPHIC"/>
  <p:tag name="MH_ORDER" val="文本框 18"/>
</p:tagLst>
</file>

<file path=ppt/tags/tag26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27.xml><?xml version="1.0" encoding="utf-8"?>
<p:tagLst xmlns:p="http://schemas.openxmlformats.org/presentationml/2006/main">
  <p:tag name="MH" val="20160515171959"/>
  <p:tag name="MH_LIBRARY" val="GRAPHIC"/>
  <p:tag name="MH_ORDER" val="椭圆 12"/>
</p:tagLst>
</file>

<file path=ppt/tags/tag28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29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3.xml><?xml version="1.0" encoding="utf-8"?>
<p:tagLst xmlns:p="http://schemas.openxmlformats.org/presentationml/2006/main">
  <p:tag name="MH" val="20160515171959"/>
  <p:tag name="MH_LIBRARY" val="GRAPHIC"/>
  <p:tag name="MH_ORDER" val="椭圆 12"/>
</p:tagLst>
</file>

<file path=ppt/tags/tag30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31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32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33.xml><?xml version="1.0" encoding="utf-8"?>
<p:tagLst xmlns:p="http://schemas.openxmlformats.org/presentationml/2006/main">
  <p:tag name="MH" val="20160515171959"/>
  <p:tag name="MH_LIBRARY" val="GRAPHIC"/>
  <p:tag name="MH_ORDER" val="文本框 18"/>
</p:tagLst>
</file>

<file path=ppt/tags/tag34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35.xml><?xml version="1.0" encoding="utf-8"?>
<p:tagLst xmlns:p="http://schemas.openxmlformats.org/presentationml/2006/main">
  <p:tag name="MH" val="20160515171959"/>
  <p:tag name="MH_LIBRARY" val="GRAPHIC"/>
  <p:tag name="MH_ORDER" val="椭圆 12"/>
</p:tagLst>
</file>

<file path=ppt/tags/tag36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37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38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39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4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40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5.xml><?xml version="1.0" encoding="utf-8"?>
<p:tagLst xmlns:p="http://schemas.openxmlformats.org/presentationml/2006/main">
  <p:tag name="MH" val="20160515171959"/>
  <p:tag name="MH_LIBRARY" val="GRAPHIC"/>
  <p:tag name="MH_ORDER" val="椭圆 13"/>
</p:tagLst>
</file>

<file path=ppt/tags/tag6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7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8.xml><?xml version="1.0" encoding="utf-8"?>
<p:tagLst xmlns:p="http://schemas.openxmlformats.org/presentationml/2006/main">
  <p:tag name="MH" val="20160515171959"/>
  <p:tag name="MH_LIBRARY" val="GRAPHIC"/>
  <p:tag name="MH_ORDER" val="椭圆 11"/>
</p:tagLst>
</file>

<file path=ppt/tags/tag9.xml><?xml version="1.0" encoding="utf-8"?>
<p:tagLst xmlns:p="http://schemas.openxmlformats.org/presentationml/2006/main">
  <p:tag name="MH" val="20160515171959"/>
  <p:tag name="MH_LIBRARY" val="GRAPHIC"/>
  <p:tag name="MH_ORDER" val="文本框 18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2255</Words>
  <Application>WPS 演示</Application>
  <PresentationFormat>全屏显示(4:3)</PresentationFormat>
  <Paragraphs>465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微软雅黑</vt:lpstr>
      <vt:lpstr>华文隶书</vt:lpstr>
      <vt:lpstr>Impact</vt:lpstr>
      <vt:lpstr>华文中宋</vt:lpstr>
      <vt:lpstr>+mn-ea</vt:lpstr>
      <vt:lpstr>AMGDT</vt:lpstr>
      <vt:lpstr>楷体</vt:lpstr>
      <vt:lpstr>华文行楷</vt:lpstr>
      <vt:lpstr>Impact MT Std</vt:lpstr>
      <vt:lpstr>华文新魏</vt:lpstr>
      <vt:lpstr>Impact MT Std</vt:lpstr>
      <vt:lpstr>Arial Unicode MS</vt:lpstr>
      <vt:lpstr>Segoe Print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张阳</dc:creator>
  <cp:lastModifiedBy>阳阳</cp:lastModifiedBy>
  <cp:revision>109</cp:revision>
  <dcterms:created xsi:type="dcterms:W3CDTF">2018-09-13T02:31:00Z</dcterms:created>
  <dcterms:modified xsi:type="dcterms:W3CDTF">2019-08-29T01:53:51Z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2052-11.1.0.8919</vt:lpwstr>
  </property>
  <property fmtid="{D5CDD505-2E9C-101B-9397-08002B2CF9AE}" pid="3" name="KSORubyTemplateID">
    <vt:lpwstr>8</vt:lpwstr>
  </property>
</Properties>
</file>